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305" r:id="rId4"/>
    <p:sldId id="306" r:id="rId5"/>
    <p:sldId id="260" r:id="rId6"/>
    <p:sldId id="307" r:id="rId7"/>
    <p:sldId id="308" r:id="rId8"/>
    <p:sldId id="309" r:id="rId9"/>
    <p:sldId id="262" r:id="rId10"/>
    <p:sldId id="312" r:id="rId11"/>
    <p:sldId id="313" r:id="rId12"/>
    <p:sldId id="319" r:id="rId13"/>
    <p:sldId id="315" r:id="rId14"/>
    <p:sldId id="314" r:id="rId15"/>
    <p:sldId id="317" r:id="rId16"/>
    <p:sldId id="318" r:id="rId17"/>
    <p:sldId id="316" r:id="rId18"/>
    <p:sldId id="280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ExtraBold" panose="020F0502020204030204" pitchFamily="34" charset="0"/>
      <p:bold r:id="rId32"/>
      <p:italic r:id="rId33"/>
      <p:boldItalic r:id="rId34"/>
    </p:embeddedFont>
    <p:embeddedFont>
      <p:font typeface="Montserrat Medium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6C565-0F92-4293-A343-FE45AD9A2143}" v="7" dt="2023-12-07T02:22:12.676"/>
    <p1510:client id="{5724D1CC-74BD-48CB-B23C-67FF38F44A31}" v="113" dt="2023-12-07T01:55:31.030"/>
    <p1510:client id="{C3C0C25D-37C3-47A3-B15A-83BC4EF5B332}" v="281" dt="2023-12-07T02:02:09.326"/>
    <p1510:client id="{E68B200A-A334-49DD-988A-CE8E194BDF50}" v="44" dt="2023-12-07T02:27:39.196"/>
  </p1510:revLst>
</p1510:revInfo>
</file>

<file path=ppt/tableStyles.xml><?xml version="1.0" encoding="utf-8"?>
<a:tblStyleLst xmlns:a="http://schemas.openxmlformats.org/drawingml/2006/main" def="{21DBF4F6-4F06-47B5-B5D0-74E9DC3053DE}">
  <a:tblStyle styleId="{21DBF4F6-4F06-47B5-B5D0-74E9DC3053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8"/>
  </p:normalViewPr>
  <p:slideViewPr>
    <p:cSldViewPr snapToGrid="0">
      <p:cViewPr>
        <p:scale>
          <a:sx n="186" d="100"/>
          <a:sy n="18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dc304f1854eb2da7d40f2821d9a40e97d00dc5c5889e685905c32c4483b5b315::" providerId="AD" clId="Web-{37D6C565-0F92-4293-A343-FE45AD9A2143}"/>
    <pc:docChg chg="modSld">
      <pc:chgData name="Guest User" userId="S::urn:spo:anon#dc304f1854eb2da7d40f2821d9a40e97d00dc5c5889e685905c32c4483b5b315::" providerId="AD" clId="Web-{37D6C565-0F92-4293-A343-FE45AD9A2143}" dt="2023-12-07T02:22:12.676" v="6" actId="14100"/>
      <pc:docMkLst>
        <pc:docMk/>
      </pc:docMkLst>
      <pc:sldChg chg="modSp">
        <pc:chgData name="Guest User" userId="S::urn:spo:anon#dc304f1854eb2da7d40f2821d9a40e97d00dc5c5889e685905c32c4483b5b315::" providerId="AD" clId="Web-{37D6C565-0F92-4293-A343-FE45AD9A2143}" dt="2023-12-07T02:22:12.676" v="6" actId="14100"/>
        <pc:sldMkLst>
          <pc:docMk/>
          <pc:sldMk cId="0" sldId="260"/>
        </pc:sldMkLst>
        <pc:spChg chg="mod">
          <ac:chgData name="Guest User" userId="S::urn:spo:anon#dc304f1854eb2da7d40f2821d9a40e97d00dc5c5889e685905c32c4483b5b315::" providerId="AD" clId="Web-{37D6C565-0F92-4293-A343-FE45AD9A2143}" dt="2023-12-07T02:22:12.676" v="6" actId="14100"/>
          <ac:spMkLst>
            <pc:docMk/>
            <pc:sldMk cId="0" sldId="260"/>
            <ac:spMk id="9" creationId="{F4EBEAAE-FE59-C892-7431-FDBC7E59ACEB}"/>
          </ac:spMkLst>
        </pc:spChg>
      </pc:sldChg>
    </pc:docChg>
  </pc:docChgLst>
  <pc:docChgLst>
    <pc:chgData name="Sanket Dave-SA" userId="S::sanket.dave-sa@csulb.edu::cfc7470e-7159-449b-b0e1-6eda2119469a" providerId="AD" clId="Web-{E68B200A-A334-49DD-988A-CE8E194BDF50}"/>
    <pc:docChg chg="modSld">
      <pc:chgData name="Sanket Dave-SA" userId="S::sanket.dave-sa@csulb.edu::cfc7470e-7159-449b-b0e1-6eda2119469a" providerId="AD" clId="Web-{E68B200A-A334-49DD-988A-CE8E194BDF50}" dt="2023-12-07T02:27:34.540" v="27" actId="20577"/>
      <pc:docMkLst>
        <pc:docMk/>
      </pc:docMkLst>
      <pc:sldChg chg="modSp">
        <pc:chgData name="Sanket Dave-SA" userId="S::sanket.dave-sa@csulb.edu::cfc7470e-7159-449b-b0e1-6eda2119469a" providerId="AD" clId="Web-{E68B200A-A334-49DD-988A-CE8E194BDF50}" dt="2023-12-07T02:21:06.030" v="21" actId="20577"/>
        <pc:sldMkLst>
          <pc:docMk/>
          <pc:sldMk cId="0" sldId="260"/>
        </pc:sldMkLst>
        <pc:spChg chg="mod">
          <ac:chgData name="Sanket Dave-SA" userId="S::sanket.dave-sa@csulb.edu::cfc7470e-7159-449b-b0e1-6eda2119469a" providerId="AD" clId="Web-{E68B200A-A334-49DD-988A-CE8E194BDF50}" dt="2023-12-07T02:21:06.030" v="21" actId="20577"/>
          <ac:spMkLst>
            <pc:docMk/>
            <pc:sldMk cId="0" sldId="260"/>
            <ac:spMk id="9" creationId="{F4EBEAAE-FE59-C892-7431-FDBC7E59ACEB}"/>
          </ac:spMkLst>
        </pc:spChg>
        <pc:graphicFrameChg chg="mod modGraphic">
          <ac:chgData name="Sanket Dave-SA" userId="S::sanket.dave-sa@csulb.edu::cfc7470e-7159-449b-b0e1-6eda2119469a" providerId="AD" clId="Web-{E68B200A-A334-49DD-988A-CE8E194BDF50}" dt="2023-12-07T02:10:36.200" v="16"/>
          <ac:graphicFrameMkLst>
            <pc:docMk/>
            <pc:sldMk cId="0" sldId="260"/>
            <ac:graphicFrameMk id="8" creationId="{F8EA85C6-0990-327E-EFBC-FAFD0697328E}"/>
          </ac:graphicFrameMkLst>
        </pc:graphicFrameChg>
      </pc:sldChg>
      <pc:sldChg chg="modSp">
        <pc:chgData name="Sanket Dave-SA" userId="S::sanket.dave-sa@csulb.edu::cfc7470e-7159-449b-b0e1-6eda2119469a" providerId="AD" clId="Web-{E68B200A-A334-49DD-988A-CE8E194BDF50}" dt="2023-12-07T02:27:34.540" v="27" actId="20577"/>
        <pc:sldMkLst>
          <pc:docMk/>
          <pc:sldMk cId="3119552766" sldId="307"/>
        </pc:sldMkLst>
        <pc:spChg chg="mod">
          <ac:chgData name="Sanket Dave-SA" userId="S::sanket.dave-sa@csulb.edu::cfc7470e-7159-449b-b0e1-6eda2119469a" providerId="AD" clId="Web-{E68B200A-A334-49DD-988A-CE8E194BDF50}" dt="2023-12-07T02:27:34.540" v="27" actId="20577"/>
          <ac:spMkLst>
            <pc:docMk/>
            <pc:sldMk cId="3119552766" sldId="307"/>
            <ac:spMk id="3" creationId="{897EC308-FAB5-9272-4EE1-785182A5CFE4}"/>
          </ac:spMkLst>
        </pc:spChg>
      </pc:sldChg>
    </pc:docChg>
  </pc:docChgLst>
  <pc:docChgLst>
    <pc:chgData name="Sanket Dave-SA" userId="S::sanket.dave-sa@csulb.edu::cfc7470e-7159-449b-b0e1-6eda2119469a" providerId="AD" clId="Web-{C3C0C25D-37C3-47A3-B15A-83BC4EF5B332}"/>
    <pc:docChg chg="delSld modSld">
      <pc:chgData name="Sanket Dave-SA" userId="S::sanket.dave-sa@csulb.edu::cfc7470e-7159-449b-b0e1-6eda2119469a" providerId="AD" clId="Web-{C3C0C25D-37C3-47A3-B15A-83BC4EF5B332}" dt="2023-12-07T02:02:07.810" v="276" actId="20577"/>
      <pc:docMkLst>
        <pc:docMk/>
      </pc:docMkLst>
      <pc:sldChg chg="modSp">
        <pc:chgData name="Sanket Dave-SA" userId="S::sanket.dave-sa@csulb.edu::cfc7470e-7159-449b-b0e1-6eda2119469a" providerId="AD" clId="Web-{C3C0C25D-37C3-47A3-B15A-83BC4EF5B332}" dt="2023-12-07T02:02:07.810" v="276" actId="20577"/>
        <pc:sldMkLst>
          <pc:docMk/>
          <pc:sldMk cId="0" sldId="260"/>
        </pc:sldMkLst>
        <pc:spChg chg="mod">
          <ac:chgData name="Sanket Dave-SA" userId="S::sanket.dave-sa@csulb.edu::cfc7470e-7159-449b-b0e1-6eda2119469a" providerId="AD" clId="Web-{C3C0C25D-37C3-47A3-B15A-83BC4EF5B332}" dt="2023-12-07T02:02:07.810" v="276" actId="20577"/>
          <ac:spMkLst>
            <pc:docMk/>
            <pc:sldMk cId="0" sldId="260"/>
            <ac:spMk id="9" creationId="{F4EBEAAE-FE59-C892-7431-FDBC7E59ACEB}"/>
          </ac:spMkLst>
        </pc:spChg>
        <pc:graphicFrameChg chg="mod modGraphic">
          <ac:chgData name="Sanket Dave-SA" userId="S::sanket.dave-sa@csulb.edu::cfc7470e-7159-449b-b0e1-6eda2119469a" providerId="AD" clId="Web-{C3C0C25D-37C3-47A3-B15A-83BC4EF5B332}" dt="2023-12-07T02:01:35.262" v="231"/>
          <ac:graphicFrameMkLst>
            <pc:docMk/>
            <pc:sldMk cId="0" sldId="260"/>
            <ac:graphicFrameMk id="8" creationId="{F8EA85C6-0990-327E-EFBC-FAFD0697328E}"/>
          </ac:graphicFrameMkLst>
        </pc:graphicFrameChg>
      </pc:sldChg>
      <pc:sldChg chg="modSp">
        <pc:chgData name="Sanket Dave-SA" userId="S::sanket.dave-sa@csulb.edu::cfc7470e-7159-449b-b0e1-6eda2119469a" providerId="AD" clId="Web-{C3C0C25D-37C3-47A3-B15A-83BC4EF5B332}" dt="2023-12-07T01:51:33.027" v="54" actId="20577"/>
        <pc:sldMkLst>
          <pc:docMk/>
          <pc:sldMk cId="0" sldId="262"/>
        </pc:sldMkLst>
        <pc:spChg chg="mod">
          <ac:chgData name="Sanket Dave-SA" userId="S::sanket.dave-sa@csulb.edu::cfc7470e-7159-449b-b0e1-6eda2119469a" providerId="AD" clId="Web-{C3C0C25D-37C3-47A3-B15A-83BC4EF5B332}" dt="2023-12-07T01:51:33.027" v="54" actId="20577"/>
          <ac:spMkLst>
            <pc:docMk/>
            <pc:sldMk cId="0" sldId="262"/>
            <ac:spMk id="3" creationId="{25F6BE81-00D7-4FA2-A02D-8D25B303BA2E}"/>
          </ac:spMkLst>
        </pc:spChg>
      </pc:sldChg>
      <pc:sldChg chg="modSp">
        <pc:chgData name="Sanket Dave-SA" userId="S::sanket.dave-sa@csulb.edu::cfc7470e-7159-449b-b0e1-6eda2119469a" providerId="AD" clId="Web-{C3C0C25D-37C3-47A3-B15A-83BC4EF5B332}" dt="2023-12-07T01:57:30.256" v="191" actId="20577"/>
        <pc:sldMkLst>
          <pc:docMk/>
          <pc:sldMk cId="3797273323" sldId="305"/>
        </pc:sldMkLst>
        <pc:spChg chg="mod">
          <ac:chgData name="Sanket Dave-SA" userId="S::sanket.dave-sa@csulb.edu::cfc7470e-7159-449b-b0e1-6eda2119469a" providerId="AD" clId="Web-{C3C0C25D-37C3-47A3-B15A-83BC4EF5B332}" dt="2023-12-07T01:57:30.256" v="191" actId="20577"/>
          <ac:spMkLst>
            <pc:docMk/>
            <pc:sldMk cId="3797273323" sldId="305"/>
            <ac:spMk id="215" creationId="{00000000-0000-0000-0000-000000000000}"/>
          </ac:spMkLst>
        </pc:spChg>
      </pc:sldChg>
      <pc:sldChg chg="modSp">
        <pc:chgData name="Sanket Dave-SA" userId="S::sanket.dave-sa@csulb.edu::cfc7470e-7159-449b-b0e1-6eda2119469a" providerId="AD" clId="Web-{C3C0C25D-37C3-47A3-B15A-83BC4EF5B332}" dt="2023-12-07T01:55:54.050" v="130" actId="20577"/>
        <pc:sldMkLst>
          <pc:docMk/>
          <pc:sldMk cId="3119552766" sldId="307"/>
        </pc:sldMkLst>
        <pc:spChg chg="mod">
          <ac:chgData name="Sanket Dave-SA" userId="S::sanket.dave-sa@csulb.edu::cfc7470e-7159-449b-b0e1-6eda2119469a" providerId="AD" clId="Web-{C3C0C25D-37C3-47A3-B15A-83BC4EF5B332}" dt="2023-12-07T01:55:54.050" v="130" actId="20577"/>
          <ac:spMkLst>
            <pc:docMk/>
            <pc:sldMk cId="3119552766" sldId="307"/>
            <ac:spMk id="3" creationId="{897EC308-FAB5-9272-4EE1-785182A5CFE4}"/>
          </ac:spMkLst>
        </pc:spChg>
      </pc:sldChg>
      <pc:sldChg chg="modSp">
        <pc:chgData name="Sanket Dave-SA" userId="S::sanket.dave-sa@csulb.edu::cfc7470e-7159-449b-b0e1-6eda2119469a" providerId="AD" clId="Web-{C3C0C25D-37C3-47A3-B15A-83BC4EF5B332}" dt="2023-12-07T02:00:49.167" v="205" actId="20577"/>
        <pc:sldMkLst>
          <pc:docMk/>
          <pc:sldMk cId="1029677169" sldId="308"/>
        </pc:sldMkLst>
        <pc:spChg chg="mod">
          <ac:chgData name="Sanket Dave-SA" userId="S::sanket.dave-sa@csulb.edu::cfc7470e-7159-449b-b0e1-6eda2119469a" providerId="AD" clId="Web-{C3C0C25D-37C3-47A3-B15A-83BC4EF5B332}" dt="2023-12-07T02:00:49.167" v="205" actId="20577"/>
          <ac:spMkLst>
            <pc:docMk/>
            <pc:sldMk cId="1029677169" sldId="308"/>
            <ac:spMk id="2191" creationId="{00000000-0000-0000-0000-000000000000}"/>
          </ac:spMkLst>
        </pc:spChg>
      </pc:sldChg>
      <pc:sldChg chg="delSp modSp">
        <pc:chgData name="Sanket Dave-SA" userId="S::sanket.dave-sa@csulb.edu::cfc7470e-7159-449b-b0e1-6eda2119469a" providerId="AD" clId="Web-{C3C0C25D-37C3-47A3-B15A-83BC4EF5B332}" dt="2023-12-07T01:58:54.883" v="198" actId="1076"/>
        <pc:sldMkLst>
          <pc:docMk/>
          <pc:sldMk cId="841289636" sldId="309"/>
        </pc:sldMkLst>
        <pc:spChg chg="mod">
          <ac:chgData name="Sanket Dave-SA" userId="S::sanket.dave-sa@csulb.edu::cfc7470e-7159-449b-b0e1-6eda2119469a" providerId="AD" clId="Web-{C3C0C25D-37C3-47A3-B15A-83BC4EF5B332}" dt="2023-12-07T01:58:39.929" v="196" actId="1076"/>
          <ac:spMkLst>
            <pc:docMk/>
            <pc:sldMk cId="841289636" sldId="309"/>
            <ac:spMk id="9" creationId="{14F02D47-7402-C7A7-BFDA-E6CE9C4BC371}"/>
          </ac:spMkLst>
        </pc:spChg>
        <pc:spChg chg="mod">
          <ac:chgData name="Sanket Dave-SA" userId="S::sanket.dave-sa@csulb.edu::cfc7470e-7159-449b-b0e1-6eda2119469a" providerId="AD" clId="Web-{C3C0C25D-37C3-47A3-B15A-83BC4EF5B332}" dt="2023-12-07T01:58:54.883" v="198" actId="1076"/>
          <ac:spMkLst>
            <pc:docMk/>
            <pc:sldMk cId="841289636" sldId="309"/>
            <ac:spMk id="10" creationId="{46A81FF4-B9C6-4EB1-D2B9-326CDBFC7D24}"/>
          </ac:spMkLst>
        </pc:spChg>
        <pc:spChg chg="del">
          <ac:chgData name="Sanket Dave-SA" userId="S::sanket.dave-sa@csulb.edu::cfc7470e-7159-449b-b0e1-6eda2119469a" providerId="AD" clId="Web-{C3C0C25D-37C3-47A3-B15A-83BC4EF5B332}" dt="2023-12-07T01:58:10.835" v="192"/>
          <ac:spMkLst>
            <pc:docMk/>
            <pc:sldMk cId="841289636" sldId="309"/>
            <ac:spMk id="11" creationId="{9F94922B-461C-2DBB-DD49-15272F43B39A}"/>
          </ac:spMkLst>
        </pc:spChg>
        <pc:picChg chg="mod">
          <ac:chgData name="Sanket Dave-SA" userId="S::sanket.dave-sa@csulb.edu::cfc7470e-7159-449b-b0e1-6eda2119469a" providerId="AD" clId="Web-{C3C0C25D-37C3-47A3-B15A-83BC4EF5B332}" dt="2023-12-07T01:58:29.929" v="194" actId="1076"/>
          <ac:picMkLst>
            <pc:docMk/>
            <pc:sldMk cId="841289636" sldId="309"/>
            <ac:picMk id="4" creationId="{AE7EC24F-94B2-450F-03A7-BE47ADD52F8D}"/>
          </ac:picMkLst>
        </pc:picChg>
        <pc:picChg chg="mod">
          <ac:chgData name="Sanket Dave-SA" userId="S::sanket.dave-sa@csulb.edu::cfc7470e-7159-449b-b0e1-6eda2119469a" providerId="AD" clId="Web-{C3C0C25D-37C3-47A3-B15A-83BC4EF5B332}" dt="2023-12-07T01:58:47.852" v="197" actId="1076"/>
          <ac:picMkLst>
            <pc:docMk/>
            <pc:sldMk cId="841289636" sldId="309"/>
            <ac:picMk id="5" creationId="{8BAFC64C-07C6-8154-1AAA-3F23F575F2B8}"/>
          </ac:picMkLst>
        </pc:picChg>
        <pc:picChg chg="del">
          <ac:chgData name="Sanket Dave-SA" userId="S::sanket.dave-sa@csulb.edu::cfc7470e-7159-449b-b0e1-6eda2119469a" providerId="AD" clId="Web-{C3C0C25D-37C3-47A3-B15A-83BC4EF5B332}" dt="2023-12-07T01:58:25.007" v="193"/>
          <ac:picMkLst>
            <pc:docMk/>
            <pc:sldMk cId="841289636" sldId="309"/>
            <ac:picMk id="6" creationId="{7045B55B-8581-7C1B-A8DC-324BB649D6AE}"/>
          </ac:picMkLst>
        </pc:picChg>
      </pc:sldChg>
      <pc:sldChg chg="modSp del">
        <pc:chgData name="Sanket Dave-SA" userId="S::sanket.dave-sa@csulb.edu::cfc7470e-7159-449b-b0e1-6eda2119469a" providerId="AD" clId="Web-{C3C0C25D-37C3-47A3-B15A-83BC4EF5B332}" dt="2023-12-07T01:51:38.793" v="55"/>
        <pc:sldMkLst>
          <pc:docMk/>
          <pc:sldMk cId="2814530612" sldId="311"/>
        </pc:sldMkLst>
        <pc:spChg chg="mod">
          <ac:chgData name="Sanket Dave-SA" userId="S::sanket.dave-sa@csulb.edu::cfc7470e-7159-449b-b0e1-6eda2119469a" providerId="AD" clId="Web-{C3C0C25D-37C3-47A3-B15A-83BC4EF5B332}" dt="2023-12-07T01:43:46.733" v="28" actId="20577"/>
          <ac:spMkLst>
            <pc:docMk/>
            <pc:sldMk cId="2814530612" sldId="311"/>
            <ac:spMk id="3" creationId="{25F6BE81-00D7-4FA2-A02D-8D25B303BA2E}"/>
          </ac:spMkLst>
        </pc:spChg>
      </pc:sldChg>
      <pc:sldChg chg="modSp">
        <pc:chgData name="Sanket Dave-SA" userId="S::sanket.dave-sa@csulb.edu::cfc7470e-7159-449b-b0e1-6eda2119469a" providerId="AD" clId="Web-{C3C0C25D-37C3-47A3-B15A-83BC4EF5B332}" dt="2023-12-07T01:52:00.387" v="58" actId="20577"/>
        <pc:sldMkLst>
          <pc:docMk/>
          <pc:sldMk cId="3153540543" sldId="312"/>
        </pc:sldMkLst>
        <pc:spChg chg="mod">
          <ac:chgData name="Sanket Dave-SA" userId="S::sanket.dave-sa@csulb.edu::cfc7470e-7159-449b-b0e1-6eda2119469a" providerId="AD" clId="Web-{C3C0C25D-37C3-47A3-B15A-83BC4EF5B332}" dt="2023-12-07T01:52:00.387" v="58" actId="20577"/>
          <ac:spMkLst>
            <pc:docMk/>
            <pc:sldMk cId="3153540543" sldId="312"/>
            <ac:spMk id="3" creationId="{25F6BE81-00D7-4FA2-A02D-8D25B303BA2E}"/>
          </ac:spMkLst>
        </pc:spChg>
      </pc:sldChg>
      <pc:sldChg chg="delSp modSp">
        <pc:chgData name="Sanket Dave-SA" userId="S::sanket.dave-sa@csulb.edu::cfc7470e-7159-449b-b0e1-6eda2119469a" providerId="AD" clId="Web-{C3C0C25D-37C3-47A3-B15A-83BC4EF5B332}" dt="2023-12-07T01:52:51.639" v="66" actId="1076"/>
        <pc:sldMkLst>
          <pc:docMk/>
          <pc:sldMk cId="2335921419" sldId="313"/>
        </pc:sldMkLst>
        <pc:spChg chg="mod">
          <ac:chgData name="Sanket Dave-SA" userId="S::sanket.dave-sa@csulb.edu::cfc7470e-7159-449b-b0e1-6eda2119469a" providerId="AD" clId="Web-{C3C0C25D-37C3-47A3-B15A-83BC4EF5B332}" dt="2023-12-07T01:52:48.373" v="65" actId="1076"/>
          <ac:spMkLst>
            <pc:docMk/>
            <pc:sldMk cId="2335921419" sldId="313"/>
            <ac:spMk id="8" creationId="{2444F174-B0AA-182A-928E-2A3968E15781}"/>
          </ac:spMkLst>
        </pc:spChg>
        <pc:spChg chg="del">
          <ac:chgData name="Sanket Dave-SA" userId="S::sanket.dave-sa@csulb.edu::cfc7470e-7159-449b-b0e1-6eda2119469a" providerId="AD" clId="Web-{C3C0C25D-37C3-47A3-B15A-83BC4EF5B332}" dt="2023-12-07T01:45:45.814" v="34"/>
          <ac:spMkLst>
            <pc:docMk/>
            <pc:sldMk cId="2335921419" sldId="313"/>
            <ac:spMk id="10" creationId="{F376C293-153E-2CF7-890F-86CB899C2D87}"/>
          </ac:spMkLst>
        </pc:spChg>
        <pc:spChg chg="del mod">
          <ac:chgData name="Sanket Dave-SA" userId="S::sanket.dave-sa@csulb.edu::cfc7470e-7159-449b-b0e1-6eda2119469a" providerId="AD" clId="Web-{C3C0C25D-37C3-47A3-B15A-83BC4EF5B332}" dt="2023-12-07T01:52:33.622" v="60"/>
          <ac:spMkLst>
            <pc:docMk/>
            <pc:sldMk cId="2335921419" sldId="313"/>
            <ac:spMk id="11" creationId="{57EC7430-FE83-C4EC-13F4-29817F562593}"/>
          </ac:spMkLst>
        </pc:spChg>
        <pc:spChg chg="del mod">
          <ac:chgData name="Sanket Dave-SA" userId="S::sanket.dave-sa@csulb.edu::cfc7470e-7159-449b-b0e1-6eda2119469a" providerId="AD" clId="Web-{C3C0C25D-37C3-47A3-B15A-83BC4EF5B332}" dt="2023-12-07T01:52:39.545" v="62"/>
          <ac:spMkLst>
            <pc:docMk/>
            <pc:sldMk cId="2335921419" sldId="313"/>
            <ac:spMk id="12" creationId="{8CB53BED-24F2-96AB-75B2-D9D4DD27F3DB}"/>
          </ac:spMkLst>
        </pc:spChg>
        <pc:picChg chg="mod">
          <ac:chgData name="Sanket Dave-SA" userId="S::sanket.dave-sa@csulb.edu::cfc7470e-7159-449b-b0e1-6eda2119469a" providerId="AD" clId="Web-{C3C0C25D-37C3-47A3-B15A-83BC4EF5B332}" dt="2023-12-07T01:52:51.639" v="66" actId="1076"/>
          <ac:picMkLst>
            <pc:docMk/>
            <pc:sldMk cId="2335921419" sldId="313"/>
            <ac:picMk id="5" creationId="{8A2390B9-9791-DCD5-6982-16D83CE09B53}"/>
          </ac:picMkLst>
        </pc:picChg>
        <pc:picChg chg="del">
          <ac:chgData name="Sanket Dave-SA" userId="S::sanket.dave-sa@csulb.edu::cfc7470e-7159-449b-b0e1-6eda2119469a" providerId="AD" clId="Web-{C3C0C25D-37C3-47A3-B15A-83BC4EF5B332}" dt="2023-12-07T01:52:36.326" v="61"/>
          <ac:picMkLst>
            <pc:docMk/>
            <pc:sldMk cId="2335921419" sldId="313"/>
            <ac:picMk id="6" creationId="{C4C2B970-B3B7-88F0-1E25-FA8720EDADF7}"/>
          </ac:picMkLst>
        </pc:picChg>
        <pc:picChg chg="del">
          <ac:chgData name="Sanket Dave-SA" userId="S::sanket.dave-sa@csulb.edu::cfc7470e-7159-449b-b0e1-6eda2119469a" providerId="AD" clId="Web-{C3C0C25D-37C3-47A3-B15A-83BC4EF5B332}" dt="2023-12-07T01:52:31.654" v="59"/>
          <ac:picMkLst>
            <pc:docMk/>
            <pc:sldMk cId="2335921419" sldId="313"/>
            <ac:picMk id="7" creationId="{A02F6E37-5EA0-1B5F-F654-F3125B145F2C}"/>
          </ac:picMkLst>
        </pc:picChg>
      </pc:sldChg>
      <pc:sldChg chg="delSp modSp">
        <pc:chgData name="Sanket Dave-SA" userId="S::sanket.dave-sa@csulb.edu::cfc7470e-7159-449b-b0e1-6eda2119469a" providerId="AD" clId="Web-{C3C0C25D-37C3-47A3-B15A-83BC4EF5B332}" dt="2023-12-07T01:54:33.423" v="121" actId="20577"/>
        <pc:sldMkLst>
          <pc:docMk/>
          <pc:sldMk cId="3389730922" sldId="314"/>
        </pc:sldMkLst>
        <pc:spChg chg="mod">
          <ac:chgData name="Sanket Dave-SA" userId="S::sanket.dave-sa@csulb.edu::cfc7470e-7159-449b-b0e1-6eda2119469a" providerId="AD" clId="Web-{C3C0C25D-37C3-47A3-B15A-83BC4EF5B332}" dt="2023-12-07T01:54:33.423" v="121" actId="20577"/>
          <ac:spMkLst>
            <pc:docMk/>
            <pc:sldMk cId="3389730922" sldId="314"/>
            <ac:spMk id="8" creationId="{2444F174-B0AA-182A-928E-2A3968E15781}"/>
          </ac:spMkLst>
        </pc:spChg>
        <pc:spChg chg="del">
          <ac:chgData name="Sanket Dave-SA" userId="S::sanket.dave-sa@csulb.edu::cfc7470e-7159-449b-b0e1-6eda2119469a" providerId="AD" clId="Web-{C3C0C25D-37C3-47A3-B15A-83BC4EF5B332}" dt="2023-12-07T01:54:07.720" v="82"/>
          <ac:spMkLst>
            <pc:docMk/>
            <pc:sldMk cId="3389730922" sldId="314"/>
            <ac:spMk id="10" creationId="{F376C293-153E-2CF7-890F-86CB899C2D87}"/>
          </ac:spMkLst>
        </pc:spChg>
      </pc:sldChg>
      <pc:sldChg chg="delSp modSp">
        <pc:chgData name="Sanket Dave-SA" userId="S::sanket.dave-sa@csulb.edu::cfc7470e-7159-449b-b0e1-6eda2119469a" providerId="AD" clId="Web-{C3C0C25D-37C3-47A3-B15A-83BC4EF5B332}" dt="2023-12-07T01:53:37.905" v="78"/>
        <pc:sldMkLst>
          <pc:docMk/>
          <pc:sldMk cId="4013448194" sldId="315"/>
        </pc:sldMkLst>
        <pc:spChg chg="mod">
          <ac:chgData name="Sanket Dave-SA" userId="S::sanket.dave-sa@csulb.edu::cfc7470e-7159-449b-b0e1-6eda2119469a" providerId="AD" clId="Web-{C3C0C25D-37C3-47A3-B15A-83BC4EF5B332}" dt="2023-12-07T01:53:35.202" v="77" actId="20577"/>
          <ac:spMkLst>
            <pc:docMk/>
            <pc:sldMk cId="4013448194" sldId="315"/>
            <ac:spMk id="8" creationId="{2444F174-B0AA-182A-928E-2A3968E15781}"/>
          </ac:spMkLst>
        </pc:spChg>
        <pc:spChg chg="del">
          <ac:chgData name="Sanket Dave-SA" userId="S::sanket.dave-sa@csulb.edu::cfc7470e-7159-449b-b0e1-6eda2119469a" providerId="AD" clId="Web-{C3C0C25D-37C3-47A3-B15A-83BC4EF5B332}" dt="2023-12-07T01:53:37.905" v="78"/>
          <ac:spMkLst>
            <pc:docMk/>
            <pc:sldMk cId="4013448194" sldId="315"/>
            <ac:spMk id="10" creationId="{F376C293-153E-2CF7-890F-86CB899C2D87}"/>
          </ac:spMkLst>
        </pc:spChg>
      </pc:sldChg>
      <pc:sldChg chg="delSp modSp">
        <pc:chgData name="Sanket Dave-SA" userId="S::sanket.dave-sa@csulb.edu::cfc7470e-7159-449b-b0e1-6eda2119469a" providerId="AD" clId="Web-{C3C0C25D-37C3-47A3-B15A-83BC4EF5B332}" dt="2023-12-07T01:54:53.704" v="123"/>
        <pc:sldMkLst>
          <pc:docMk/>
          <pc:sldMk cId="2202723846" sldId="316"/>
        </pc:sldMkLst>
        <pc:spChg chg="mod">
          <ac:chgData name="Sanket Dave-SA" userId="S::sanket.dave-sa@csulb.edu::cfc7470e-7159-449b-b0e1-6eda2119469a" providerId="AD" clId="Web-{C3C0C25D-37C3-47A3-B15A-83BC4EF5B332}" dt="2023-12-07T01:54:44.595" v="122" actId="20577"/>
          <ac:spMkLst>
            <pc:docMk/>
            <pc:sldMk cId="2202723846" sldId="316"/>
            <ac:spMk id="8" creationId="{2444F174-B0AA-182A-928E-2A3968E15781}"/>
          </ac:spMkLst>
        </pc:spChg>
        <pc:spChg chg="del">
          <ac:chgData name="Sanket Dave-SA" userId="S::sanket.dave-sa@csulb.edu::cfc7470e-7159-449b-b0e1-6eda2119469a" providerId="AD" clId="Web-{C3C0C25D-37C3-47A3-B15A-83BC4EF5B332}" dt="2023-12-07T01:54:53.704" v="123"/>
          <ac:spMkLst>
            <pc:docMk/>
            <pc:sldMk cId="2202723846" sldId="316"/>
            <ac:spMk id="10" creationId="{F376C293-153E-2CF7-890F-86CB899C2D87}"/>
          </ac:spMkLst>
        </pc:spChg>
      </pc:sldChg>
    </pc:docChg>
  </pc:docChgLst>
  <pc:docChgLst>
    <pc:chgData name="Prayag Pravin Padwal-SA" userId="S::prayagpravin.padwal-sa@csulb.edu::852158ff-9ee3-4c89-bd10-a87b08712ce2" providerId="AD" clId="Web-{5724D1CC-74BD-48CB-B23C-67FF38F44A31}"/>
    <pc:docChg chg="delSld modSld">
      <pc:chgData name="Prayag Pravin Padwal-SA" userId="S::prayagpravin.padwal-sa@csulb.edu::852158ff-9ee3-4c89-bd10-a87b08712ce2" providerId="AD" clId="Web-{5724D1CC-74BD-48CB-B23C-67FF38F44A31}" dt="2023-12-07T01:55:31.030" v="96"/>
      <pc:docMkLst>
        <pc:docMk/>
      </pc:docMkLst>
      <pc:sldChg chg="modSp">
        <pc:chgData name="Prayag Pravin Padwal-SA" userId="S::prayagpravin.padwal-sa@csulb.edu::852158ff-9ee3-4c89-bd10-a87b08712ce2" providerId="AD" clId="Web-{5724D1CC-74BD-48CB-B23C-67FF38F44A31}" dt="2023-12-07T01:28:20.448" v="57" actId="14100"/>
        <pc:sldMkLst>
          <pc:docMk/>
          <pc:sldMk cId="0" sldId="256"/>
        </pc:sldMkLst>
        <pc:spChg chg="mod">
          <ac:chgData name="Prayag Pravin Padwal-SA" userId="S::prayagpravin.padwal-sa@csulb.edu::852158ff-9ee3-4c89-bd10-a87b08712ce2" providerId="AD" clId="Web-{5724D1CC-74BD-48CB-B23C-67FF38F44A31}" dt="2023-12-07T01:28:20.448" v="57" actId="14100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Prayag Pravin Padwal-SA" userId="S::prayagpravin.padwal-sa@csulb.edu::852158ff-9ee3-4c89-bd10-a87b08712ce2" providerId="AD" clId="Web-{5724D1CC-74BD-48CB-B23C-67FF38F44A31}" dt="2023-12-07T01:28:14.839" v="55"/>
          <ac:spMkLst>
            <pc:docMk/>
            <pc:sldMk cId="0" sldId="256"/>
            <ac:spMk id="163" creationId="{00000000-0000-0000-0000-000000000000}"/>
          </ac:spMkLst>
        </pc:spChg>
        <pc:spChg chg="mod">
          <ac:chgData name="Prayag Pravin Padwal-SA" userId="S::prayagpravin.padwal-sa@csulb.edu::852158ff-9ee3-4c89-bd10-a87b08712ce2" providerId="AD" clId="Web-{5724D1CC-74BD-48CB-B23C-67FF38F44A31}" dt="2023-12-07T01:27:36.760" v="50" actId="20577"/>
          <ac:spMkLst>
            <pc:docMk/>
            <pc:sldMk cId="0" sldId="256"/>
            <ac:spMk id="164" creationId="{00000000-0000-0000-0000-000000000000}"/>
          </ac:spMkLst>
        </pc:spChg>
      </pc:sldChg>
      <pc:sldChg chg="del">
        <pc:chgData name="Prayag Pravin Padwal-SA" userId="S::prayagpravin.padwal-sa@csulb.edu::852158ff-9ee3-4c89-bd10-a87b08712ce2" providerId="AD" clId="Web-{5724D1CC-74BD-48CB-B23C-67FF38F44A31}" dt="2023-12-07T01:55:09.357" v="60"/>
        <pc:sldMkLst>
          <pc:docMk/>
          <pc:sldMk cId="0" sldId="264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09.935" v="61"/>
        <pc:sldMkLst>
          <pc:docMk/>
          <pc:sldMk cId="0" sldId="265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0.373" v="62"/>
        <pc:sldMkLst>
          <pc:docMk/>
          <pc:sldMk cId="0" sldId="266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2.670" v="63"/>
        <pc:sldMkLst>
          <pc:docMk/>
          <pc:sldMk cId="0" sldId="267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3.295" v="64"/>
        <pc:sldMkLst>
          <pc:docMk/>
          <pc:sldMk cId="0" sldId="268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3.951" v="65"/>
        <pc:sldMkLst>
          <pc:docMk/>
          <pc:sldMk cId="0" sldId="269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4.529" v="66"/>
        <pc:sldMkLst>
          <pc:docMk/>
          <pc:sldMk cId="0" sldId="270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5.248" v="67"/>
        <pc:sldMkLst>
          <pc:docMk/>
          <pc:sldMk cId="0" sldId="271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6.060" v="68"/>
        <pc:sldMkLst>
          <pc:docMk/>
          <pc:sldMk cId="0" sldId="272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6.295" v="69"/>
        <pc:sldMkLst>
          <pc:docMk/>
          <pc:sldMk cId="0" sldId="273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6.389" v="70"/>
        <pc:sldMkLst>
          <pc:docMk/>
          <pc:sldMk cId="0" sldId="275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7.139" v="71"/>
        <pc:sldMkLst>
          <pc:docMk/>
          <pc:sldMk cId="0" sldId="276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7.639" v="72"/>
        <pc:sldMkLst>
          <pc:docMk/>
          <pc:sldMk cId="0" sldId="277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08.951" v="59"/>
        <pc:sldMkLst>
          <pc:docMk/>
          <pc:sldMk cId="0" sldId="278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8.467" v="73"/>
        <pc:sldMkLst>
          <pc:docMk/>
          <pc:sldMk cId="0" sldId="279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9.154" v="74"/>
        <pc:sldMkLst>
          <pc:docMk/>
          <pc:sldMk cId="0" sldId="281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19.748" v="75"/>
        <pc:sldMkLst>
          <pc:docMk/>
          <pc:sldMk cId="0" sldId="282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0.467" v="76"/>
        <pc:sldMkLst>
          <pc:docMk/>
          <pc:sldMk cId="0" sldId="283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0.811" v="77"/>
        <pc:sldMkLst>
          <pc:docMk/>
          <pc:sldMk cId="0" sldId="284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1.295" v="78"/>
        <pc:sldMkLst>
          <pc:docMk/>
          <pc:sldMk cId="0" sldId="286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1.623" v="79"/>
        <pc:sldMkLst>
          <pc:docMk/>
          <pc:sldMk cId="0" sldId="287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1.686" v="80"/>
        <pc:sldMkLst>
          <pc:docMk/>
          <pc:sldMk cId="0" sldId="288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1.983" v="81"/>
        <pc:sldMkLst>
          <pc:docMk/>
          <pc:sldMk cId="0" sldId="289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2.233" v="82"/>
        <pc:sldMkLst>
          <pc:docMk/>
          <pc:sldMk cId="0" sldId="290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2.623" v="83"/>
        <pc:sldMkLst>
          <pc:docMk/>
          <pc:sldMk cId="0" sldId="291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3.998" v="84"/>
        <pc:sldMkLst>
          <pc:docMk/>
          <pc:sldMk cId="0" sldId="292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5.389" v="85"/>
        <pc:sldMkLst>
          <pc:docMk/>
          <pc:sldMk cId="0" sldId="293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6.045" v="86"/>
        <pc:sldMkLst>
          <pc:docMk/>
          <pc:sldMk cId="0" sldId="294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27.920" v="87"/>
        <pc:sldMkLst>
          <pc:docMk/>
          <pc:sldMk cId="0" sldId="295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014" v="88"/>
        <pc:sldMkLst>
          <pc:docMk/>
          <pc:sldMk cId="0" sldId="296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483" v="89"/>
        <pc:sldMkLst>
          <pc:docMk/>
          <pc:sldMk cId="0" sldId="297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561" v="90"/>
        <pc:sldMkLst>
          <pc:docMk/>
          <pc:sldMk cId="0" sldId="298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670" v="91"/>
        <pc:sldMkLst>
          <pc:docMk/>
          <pc:sldMk cId="0" sldId="299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780" v="92"/>
        <pc:sldMkLst>
          <pc:docMk/>
          <pc:sldMk cId="0" sldId="300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858" v="93"/>
        <pc:sldMkLst>
          <pc:docMk/>
          <pc:sldMk cId="0" sldId="301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889" v="94"/>
        <pc:sldMkLst>
          <pc:docMk/>
          <pc:sldMk cId="0" sldId="302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0.967" v="95"/>
        <pc:sldMkLst>
          <pc:docMk/>
          <pc:sldMk cId="0" sldId="303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5:31.030" v="96"/>
        <pc:sldMkLst>
          <pc:docMk/>
          <pc:sldMk cId="0" sldId="304"/>
        </pc:sldMkLst>
      </pc:sldChg>
      <pc:sldChg chg="del">
        <pc:chgData name="Prayag Pravin Padwal-SA" userId="S::prayagpravin.padwal-sa@csulb.edu::852158ff-9ee3-4c89-bd10-a87b08712ce2" providerId="AD" clId="Web-{5724D1CC-74BD-48CB-B23C-67FF38F44A31}" dt="2023-12-07T01:50:24.145" v="58"/>
        <pc:sldMkLst>
          <pc:docMk/>
          <pc:sldMk cId="88393790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64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68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80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61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17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6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6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84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129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97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9" r:id="rId27"/>
    <p:sldLayoutId id="2147483680" r:id="rId28"/>
    <p:sldLayoutId id="214748368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532963" y="721375"/>
            <a:ext cx="5678025" cy="1844849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/>
              <a:t>Repeat Buyer Prediction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088" y="3704650"/>
            <a:ext cx="9134680" cy="857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11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Akanksha,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Prayag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Sanket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312876" y="2602944"/>
            <a:ext cx="6232499" cy="48613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Montserrat"/>
                <a:ea typeface="Calibri" panose="020F0502020204030204" pitchFamily="34" charset="0"/>
                <a:cs typeface="Calibri"/>
                <a:sym typeface="Montserrat ExtraLight"/>
              </a:rPr>
              <a:t>IS675 - </a:t>
            </a:r>
            <a:r>
              <a:rPr lang="en" sz="1600" dirty="0">
                <a:latin typeface="Montserrat"/>
                <a:ea typeface="Calibri" panose="020F0502020204030204" pitchFamily="34" charset="0"/>
                <a:cs typeface="Calibri"/>
                <a:sym typeface="Montserrat ExtraLight"/>
              </a:rPr>
              <a:t>Deep Learning for Business</a:t>
            </a:r>
            <a:endParaRPr lang="en-US" sz="1600" dirty="0">
              <a:latin typeface="Montserrat"/>
              <a:ea typeface="Calibri" panose="020F0502020204030204" pitchFamily="34" charset="0"/>
              <a:cs typeface="Calibri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8" y="223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Ranking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33748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BE81-00D7-4FA2-A02D-8D25B303BA2E}"/>
              </a:ext>
            </a:extLst>
          </p:cNvPr>
          <p:cNvSpPr txBox="1">
            <a:spLocks/>
          </p:cNvSpPr>
          <p:nvPr/>
        </p:nvSpPr>
        <p:spPr>
          <a:xfrm>
            <a:off x="234299" y="827539"/>
            <a:ext cx="6263146" cy="319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US">
                <a:latin typeface="Calibri"/>
                <a:cs typeface="Times New Roman"/>
              </a:rPr>
              <a:t>In our project we used three methods for feature ranking, and we chose the best performing one. </a:t>
            </a: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>
                <a:latin typeface="Calibri"/>
                <a:cs typeface="Times New Roman"/>
              </a:rPr>
              <a:t>- A Regression Model</a:t>
            </a:r>
          </a:p>
          <a:p>
            <a:pPr marL="457200" lvl="1" indent="0">
              <a:buNone/>
            </a:pPr>
            <a:r>
              <a:rPr lang="en-US">
                <a:latin typeface="Calibri"/>
                <a:cs typeface="Times New Roman"/>
              </a:rPr>
              <a:t>- SHAP</a:t>
            </a:r>
          </a:p>
          <a:p>
            <a:pPr marL="457200" lvl="1" indent="0">
              <a:buNone/>
            </a:pPr>
            <a:r>
              <a:rPr lang="en-US">
                <a:latin typeface="Calibri"/>
                <a:cs typeface="Times New Roman"/>
              </a:rPr>
              <a:t>- Random Forest Regressor </a:t>
            </a: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285750" indent="-285750"/>
            <a:r>
              <a:rPr lang="en-US">
                <a:latin typeface="Calibri"/>
                <a:cs typeface="Times New Roman"/>
              </a:rPr>
              <a:t>These models were used to generate feature lists. </a:t>
            </a:r>
          </a:p>
          <a:p>
            <a:pPr marL="285750" indent="-285750"/>
            <a:endParaRPr lang="en-US">
              <a:latin typeface="Calibri"/>
              <a:cs typeface="Times New Roman"/>
            </a:endParaRPr>
          </a:p>
          <a:p>
            <a:pPr marL="285750" indent="-285750"/>
            <a:r>
              <a:rPr lang="en-US">
                <a:latin typeface="Calibri"/>
                <a:cs typeface="Times New Roman"/>
              </a:rPr>
              <a:t>The features from the </a:t>
            </a:r>
            <a:r>
              <a:rPr lang="en-US" b="1">
                <a:latin typeface="Calibri"/>
                <a:cs typeface="Times New Roman"/>
              </a:rPr>
              <a:t>random forest regressor</a:t>
            </a:r>
            <a:r>
              <a:rPr lang="en-US">
                <a:latin typeface="Calibri"/>
                <a:cs typeface="Times New Roman"/>
              </a:rPr>
              <a:t> produced the best results when tested with various models, so they were chosen for the final prediction task.</a:t>
            </a:r>
            <a:endParaRPr lang="en-US"/>
          </a:p>
        </p:txBody>
      </p:sp>
      <p:pic>
        <p:nvPicPr>
          <p:cNvPr id="2" name="Graphic 1" descr="Bar chart">
            <a:extLst>
              <a:ext uri="{FF2B5EF4-FFF2-40B4-BE49-F238E27FC236}">
                <a16:creationId xmlns:a16="http://schemas.microsoft.com/office/drawing/2014/main" id="{365D28A8-4734-15BE-6856-081C3C201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781" y="2803604"/>
            <a:ext cx="2434166" cy="24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4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51851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Of Feature Ranking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Chart, histogram">
            <a:extLst>
              <a:ext uri="{FF2B5EF4-FFF2-40B4-BE49-F238E27FC236}">
                <a16:creationId xmlns:a16="http://schemas.microsoft.com/office/drawing/2014/main" id="{8A2390B9-9791-DCD5-6982-16D83CE09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5" r="3" b="3"/>
          <a:stretch/>
        </p:blipFill>
        <p:spPr>
          <a:xfrm>
            <a:off x="2050589" y="925603"/>
            <a:ext cx="4755676" cy="31453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4F174-B0AA-182A-928E-2A3968E15781}"/>
              </a:ext>
            </a:extLst>
          </p:cNvPr>
          <p:cNvSpPr txBox="1">
            <a:spLocks/>
          </p:cNvSpPr>
          <p:nvPr/>
        </p:nvSpPr>
        <p:spPr>
          <a:xfrm>
            <a:off x="2718825" y="4127363"/>
            <a:ext cx="4217214" cy="65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kern="100">
                <a:latin typeface="Calibri"/>
                <a:ea typeface="Calibri" panose="020F0502020204030204" pitchFamily="34" charset="0"/>
                <a:cs typeface="Times New Roman"/>
              </a:rPr>
              <a:t>Features using Random forest regressor</a:t>
            </a:r>
          </a:p>
          <a:p>
            <a:endParaRPr lang="en-US" b="1" kern="10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2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A0D3-596A-9713-6FF0-5DE04E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6041964" cy="941400"/>
          </a:xfrm>
        </p:spPr>
        <p:txBody>
          <a:bodyPr/>
          <a:lstStyle/>
          <a:p>
            <a:r>
              <a:rPr lang="en-US" dirty="0"/>
              <a:t>Strategies and Methodologies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F709E-503E-4692-2156-3784F3DB4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191300"/>
            <a:ext cx="4946400" cy="27609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Feature Engineering</a:t>
            </a:r>
          </a:p>
          <a:p>
            <a:pPr>
              <a:lnSpc>
                <a:spcPct val="200000"/>
              </a:lnSpc>
            </a:pPr>
            <a:r>
              <a:rPr lang="en-US" dirty="0"/>
              <a:t>Feature Importance</a:t>
            </a:r>
          </a:p>
          <a:p>
            <a:pPr>
              <a:lnSpc>
                <a:spcPct val="200000"/>
              </a:lnSpc>
            </a:pPr>
            <a:r>
              <a:rPr lang="en-US" dirty="0"/>
              <a:t>One-hot encoding</a:t>
            </a:r>
          </a:p>
          <a:p>
            <a:pPr>
              <a:lnSpc>
                <a:spcPct val="200000"/>
              </a:lnSpc>
            </a:pPr>
            <a:r>
              <a:rPr lang="en-US" dirty="0"/>
              <a:t>PCA</a:t>
            </a:r>
          </a:p>
          <a:p>
            <a:pPr>
              <a:lnSpc>
                <a:spcPct val="200000"/>
              </a:lnSpc>
            </a:pPr>
            <a:r>
              <a:rPr lang="en-US" dirty="0"/>
              <a:t>Down-sampling (Majority-Minority class) for dealing with Imbalanced data.</a:t>
            </a:r>
          </a:p>
          <a:p>
            <a:pPr>
              <a:lnSpc>
                <a:spcPct val="200000"/>
              </a:lnSpc>
            </a:pPr>
            <a:r>
              <a:rPr lang="en-US" dirty="0"/>
              <a:t>Model training and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0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576505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1. Baseline Model (Random Forest)</a:t>
            </a:r>
            <a:endParaRPr lang="en-US" sz="200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4F174-B0AA-182A-928E-2A3968E15781}"/>
              </a:ext>
            </a:extLst>
          </p:cNvPr>
          <p:cNvSpPr txBox="1">
            <a:spLocks/>
          </p:cNvSpPr>
          <p:nvPr/>
        </p:nvSpPr>
        <p:spPr>
          <a:xfrm>
            <a:off x="234297" y="988783"/>
            <a:ext cx="3899088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endParaRPr lang="en-US" sz="160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</a:pPr>
            <a:r>
              <a:rPr lang="en-US" sz="1600">
                <a:latin typeface="Calibri"/>
                <a:cs typeface="Times New Roman"/>
              </a:rPr>
              <a:t>We decided to start with the random forest model as our baseline model and compare this model with the classic machine learning models. </a:t>
            </a:r>
            <a:endParaRPr lang="en-US" sz="160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</a:pPr>
            <a:r>
              <a:rPr lang="en-US" sz="1600">
                <a:latin typeface="Calibri"/>
                <a:cs typeface="Times New Roman"/>
              </a:rPr>
              <a:t>The random forest model was able to achieve an </a:t>
            </a:r>
            <a:r>
              <a:rPr lang="en-US" sz="1600" b="1">
                <a:latin typeface="Calibri"/>
                <a:cs typeface="Times New Roman"/>
              </a:rPr>
              <a:t>accuracy of  89 percent</a:t>
            </a:r>
            <a:r>
              <a:rPr lang="en-US" sz="1600">
                <a:latin typeface="Calibri"/>
                <a:cs typeface="Times New Roman"/>
              </a:rPr>
              <a:t> on the reduced features and PCA data. </a:t>
            </a:r>
            <a:endParaRPr lang="en-US" sz="1600">
              <a:latin typeface="Calibri"/>
              <a:cs typeface="Times New Roman" panose="02020603050405020304" pitchFamily="18" charset="0"/>
            </a:endParaRPr>
          </a:p>
          <a:p>
            <a:pPr marL="285750" indent="-285750"/>
            <a:endParaRPr lang="en-US" sz="1600">
              <a:latin typeface="Calibri"/>
              <a:cs typeface="Times New Roman" panose="02020603050405020304" pitchFamily="18" charset="0"/>
            </a:endParaRPr>
          </a:p>
        </p:txBody>
      </p:sp>
      <p:pic>
        <p:nvPicPr>
          <p:cNvPr id="2" name="Picture 1" descr="Chart">
            <a:extLst>
              <a:ext uri="{FF2B5EF4-FFF2-40B4-BE49-F238E27FC236}">
                <a16:creationId xmlns:a16="http://schemas.microsoft.com/office/drawing/2014/main" id="{FDCB097D-5D44-7C71-0E13-008CBE1BC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" r="3" b="3341"/>
          <a:stretch/>
        </p:blipFill>
        <p:spPr>
          <a:xfrm>
            <a:off x="5324645" y="378463"/>
            <a:ext cx="3585058" cy="251273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09ABF-7363-BA0C-0FAF-B0C828A6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01" y="3132195"/>
            <a:ext cx="4633202" cy="17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51851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Bayes Classifier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4F174-B0AA-182A-928E-2A3968E15781}"/>
              </a:ext>
            </a:extLst>
          </p:cNvPr>
          <p:cNvSpPr txBox="1">
            <a:spLocks/>
          </p:cNvSpPr>
          <p:nvPr/>
        </p:nvSpPr>
        <p:spPr>
          <a:xfrm>
            <a:off x="234297" y="988783"/>
            <a:ext cx="3899088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After Random Forest we used Bayes Classifier.</a:t>
            </a:r>
            <a:endParaRPr lang="en-US" sz="1600" dirty="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A grid search was conducted to test which hyperparameter yielded the best results.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Also, five-fold cross-validation was done.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After these steps, the modeling and prediction were performed, in which the model gave an accuracy of 0.63. </a:t>
            </a:r>
            <a:endParaRPr lang="en-US" sz="1600" dirty="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As you can see, it underperformed compared to our baseline model. </a:t>
            </a:r>
            <a:endParaRPr lang="en-US" sz="1600" dirty="0">
              <a:latin typeface="Calibri"/>
              <a:cs typeface="Times New Roman" panose="02020603050405020304" pitchFamily="18" charset="0"/>
            </a:endParaRPr>
          </a:p>
          <a:p>
            <a:pPr marL="285750" indent="-285750"/>
            <a:endParaRPr lang="en-US" sz="1600" dirty="0">
              <a:latin typeface="Calibri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FC95F-3A34-4A8B-F3E1-F7E0EEF6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53" y="372774"/>
            <a:ext cx="3426323" cy="248193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C18DEB-95A9-5704-FE1C-347770A4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85" y="3380589"/>
            <a:ext cx="4776318" cy="15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C1270-FE6A-D1B4-5263-BD66E41A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8"/>
          <a:stretch/>
        </p:blipFill>
        <p:spPr>
          <a:xfrm>
            <a:off x="938500" y="1353484"/>
            <a:ext cx="6409357" cy="3344991"/>
          </a:xfrm>
          <a:prstGeom prst="rect">
            <a:avLst/>
          </a:prstGeom>
        </p:spPr>
      </p:pic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56FFF649-B6E0-2FC3-98FA-3CCE4990D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60195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Convolutional Neural Networks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" name="Google Shape;216;p44">
            <a:extLst>
              <a:ext uri="{FF2B5EF4-FFF2-40B4-BE49-F238E27FC236}">
                <a16:creationId xmlns:a16="http://schemas.microsoft.com/office/drawing/2014/main" id="{4A85750B-10D0-772C-B30F-05F325E7A726}"/>
              </a:ext>
            </a:extLst>
          </p:cNvPr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3012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42CC3-2614-2583-655A-82FC17C4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9" y="1386425"/>
            <a:ext cx="7118859" cy="3169246"/>
          </a:xfrm>
          <a:prstGeom prst="rect">
            <a:avLst/>
          </a:prstGeom>
        </p:spPr>
      </p:pic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C7CF1343-1C68-E488-CDC6-3FE7E433E861}"/>
              </a:ext>
            </a:extLst>
          </p:cNvPr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4;p44">
            <a:extLst>
              <a:ext uri="{FF2B5EF4-FFF2-40B4-BE49-F238E27FC236}">
                <a16:creationId xmlns:a16="http://schemas.microsoft.com/office/drawing/2014/main" id="{B1747684-577F-916A-88C3-56179FD90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60195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Recurrent Neural Networks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5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7" y="223025"/>
            <a:ext cx="51851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and RNN Accuracies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44230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4F174-B0AA-182A-928E-2A3968E15781}"/>
              </a:ext>
            </a:extLst>
          </p:cNvPr>
          <p:cNvSpPr txBox="1">
            <a:spLocks/>
          </p:cNvSpPr>
          <p:nvPr/>
        </p:nvSpPr>
        <p:spPr>
          <a:xfrm>
            <a:off x="234297" y="988783"/>
            <a:ext cx="3899088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Neural networks (CNN and RNN) were used to check if it could perform better and improve label value prediction. </a:t>
            </a:r>
            <a:endParaRPr lang="en-US" sz="1600" dirty="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lang="en-US" sz="1600" dirty="0">
              <a:latin typeface="Calibri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1600" dirty="0">
                <a:latin typeface="Calibri"/>
                <a:cs typeface="Times New Roman"/>
              </a:rPr>
              <a:t>CNN and RNN achieved an accuracy of 0.73 and 0.84 respectively, as shown in the graph.</a:t>
            </a:r>
          </a:p>
        </p:txBody>
      </p:sp>
      <p:pic>
        <p:nvPicPr>
          <p:cNvPr id="2" name="Content Placeholder 3" descr="Chart, line chart">
            <a:extLst>
              <a:ext uri="{FF2B5EF4-FFF2-40B4-BE49-F238E27FC236}">
                <a16:creationId xmlns:a16="http://schemas.microsoft.com/office/drawing/2014/main" id="{18C2E85A-D6B5-4989-BC7E-C135D16F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02" y="748559"/>
            <a:ext cx="3525930" cy="37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8EE9351-6B76-2172-F9A9-F7287B106382}"/>
              </a:ext>
            </a:extLst>
          </p:cNvPr>
          <p:cNvSpPr txBox="1">
            <a:spLocks/>
          </p:cNvSpPr>
          <p:nvPr/>
        </p:nvSpPr>
        <p:spPr>
          <a:xfrm>
            <a:off x="-1" y="-4637"/>
            <a:ext cx="9144001" cy="514350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kern="10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282498" y="251738"/>
            <a:ext cx="3223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376015" y="695050"/>
            <a:ext cx="18080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090;p62">
            <a:extLst>
              <a:ext uri="{FF2B5EF4-FFF2-40B4-BE49-F238E27FC236}">
                <a16:creationId xmlns:a16="http://schemas.microsoft.com/office/drawing/2014/main" id="{C278F1EB-C02C-9A64-26FE-2818ADCA253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82498" y="766669"/>
            <a:ext cx="8735122" cy="516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our tests,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andom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orest</a:t>
            </a:r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accuracy rate with 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0.89</a:t>
            </a:r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followed by 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RNN </a:t>
            </a:r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00" b="1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0.84</a:t>
            </a:r>
            <a:r>
              <a:rPr lang="en-US" sz="140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1" name="Google Shape;237;p46">
            <a:extLst>
              <a:ext uri="{FF2B5EF4-FFF2-40B4-BE49-F238E27FC236}">
                <a16:creationId xmlns:a16="http://schemas.microsoft.com/office/drawing/2014/main" id="{1AEFE17B-5D95-55D3-917C-75B653BB08A9}"/>
              </a:ext>
            </a:extLst>
          </p:cNvPr>
          <p:cNvSpPr txBox="1">
            <a:spLocks/>
          </p:cNvSpPr>
          <p:nvPr/>
        </p:nvSpPr>
        <p:spPr>
          <a:xfrm>
            <a:off x="2184865" y="175267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Bayes Classifier</a:t>
            </a:r>
          </a:p>
        </p:txBody>
      </p:sp>
      <p:sp>
        <p:nvSpPr>
          <p:cNvPr id="32" name="Google Shape;238;p46">
            <a:extLst>
              <a:ext uri="{FF2B5EF4-FFF2-40B4-BE49-F238E27FC236}">
                <a16:creationId xmlns:a16="http://schemas.microsoft.com/office/drawing/2014/main" id="{6A1785B1-38E9-D36D-06E8-67C4E8B3E74C}"/>
              </a:ext>
            </a:extLst>
          </p:cNvPr>
          <p:cNvSpPr txBox="1">
            <a:spLocks/>
          </p:cNvSpPr>
          <p:nvPr/>
        </p:nvSpPr>
        <p:spPr>
          <a:xfrm>
            <a:off x="2142035" y="223764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63%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</p:txBody>
      </p:sp>
      <p:cxnSp>
        <p:nvCxnSpPr>
          <p:cNvPr id="33" name="Google Shape;241;p46">
            <a:extLst>
              <a:ext uri="{FF2B5EF4-FFF2-40B4-BE49-F238E27FC236}">
                <a16:creationId xmlns:a16="http://schemas.microsoft.com/office/drawing/2014/main" id="{7031B8A3-BDF6-FC1A-AC60-4883CF50DDC5}"/>
              </a:ext>
            </a:extLst>
          </p:cNvPr>
          <p:cNvCxnSpPr>
            <a:cxnSpLocks/>
          </p:cNvCxnSpPr>
          <p:nvPr/>
        </p:nvCxnSpPr>
        <p:spPr>
          <a:xfrm>
            <a:off x="2479191" y="2288305"/>
            <a:ext cx="14599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4" name="Google Shape;242;p46">
            <a:extLst>
              <a:ext uri="{FF2B5EF4-FFF2-40B4-BE49-F238E27FC236}">
                <a16:creationId xmlns:a16="http://schemas.microsoft.com/office/drawing/2014/main" id="{B27B45F6-2E53-0C88-05E9-C2B03969A1BC}"/>
              </a:ext>
            </a:extLst>
          </p:cNvPr>
          <p:cNvCxnSpPr>
            <a:cxnSpLocks/>
          </p:cNvCxnSpPr>
          <p:nvPr/>
        </p:nvCxnSpPr>
        <p:spPr>
          <a:xfrm>
            <a:off x="492004" y="2288305"/>
            <a:ext cx="14986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" name="Google Shape;245;p46">
            <a:extLst>
              <a:ext uri="{FF2B5EF4-FFF2-40B4-BE49-F238E27FC236}">
                <a16:creationId xmlns:a16="http://schemas.microsoft.com/office/drawing/2014/main" id="{2AC0CBF2-F63A-0956-8C44-6ED12DADEE2B}"/>
              </a:ext>
            </a:extLst>
          </p:cNvPr>
          <p:cNvSpPr/>
          <p:nvPr/>
        </p:nvSpPr>
        <p:spPr>
          <a:xfrm>
            <a:off x="879744" y="1215267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6;p46">
            <a:extLst>
              <a:ext uri="{FF2B5EF4-FFF2-40B4-BE49-F238E27FC236}">
                <a16:creationId xmlns:a16="http://schemas.microsoft.com/office/drawing/2014/main" id="{4DD54ADC-3083-4A73-E2E0-49A38836EB69}"/>
              </a:ext>
            </a:extLst>
          </p:cNvPr>
          <p:cNvSpPr/>
          <p:nvPr/>
        </p:nvSpPr>
        <p:spPr>
          <a:xfrm>
            <a:off x="2876071" y="1215267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7;p46">
            <a:extLst>
              <a:ext uri="{FF2B5EF4-FFF2-40B4-BE49-F238E27FC236}">
                <a16:creationId xmlns:a16="http://schemas.microsoft.com/office/drawing/2014/main" id="{1B0F9535-4E66-0C62-8D6D-C2A91A87DE0B}"/>
              </a:ext>
            </a:extLst>
          </p:cNvPr>
          <p:cNvSpPr/>
          <p:nvPr/>
        </p:nvSpPr>
        <p:spPr>
          <a:xfrm>
            <a:off x="3006423" y="1352567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248;p46">
            <a:extLst>
              <a:ext uri="{FF2B5EF4-FFF2-40B4-BE49-F238E27FC236}">
                <a16:creationId xmlns:a16="http://schemas.microsoft.com/office/drawing/2014/main" id="{BA19343D-8504-E932-CC49-7212ACF87FDE}"/>
              </a:ext>
            </a:extLst>
          </p:cNvPr>
          <p:cNvGrpSpPr/>
          <p:nvPr/>
        </p:nvGrpSpPr>
        <p:grpSpPr>
          <a:xfrm>
            <a:off x="1058991" y="1345620"/>
            <a:ext cx="326106" cy="423908"/>
            <a:chOff x="3990517" y="3354173"/>
            <a:chExt cx="279559" cy="363402"/>
          </a:xfrm>
        </p:grpSpPr>
        <p:sp>
          <p:nvSpPr>
            <p:cNvPr id="39" name="Google Shape;249;p46">
              <a:extLst>
                <a:ext uri="{FF2B5EF4-FFF2-40B4-BE49-F238E27FC236}">
                  <a16:creationId xmlns:a16="http://schemas.microsoft.com/office/drawing/2014/main" id="{014E59BC-5976-926F-78E6-6F6182D672C4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46">
              <a:extLst>
                <a:ext uri="{FF2B5EF4-FFF2-40B4-BE49-F238E27FC236}">
                  <a16:creationId xmlns:a16="http://schemas.microsoft.com/office/drawing/2014/main" id="{59F79F91-B750-09B9-46CD-7A64023EDFEF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46">
              <a:extLst>
                <a:ext uri="{FF2B5EF4-FFF2-40B4-BE49-F238E27FC236}">
                  <a16:creationId xmlns:a16="http://schemas.microsoft.com/office/drawing/2014/main" id="{C2B8CFB3-16C3-DB4A-62C5-BCF49E990D72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37;p46">
            <a:extLst>
              <a:ext uri="{FF2B5EF4-FFF2-40B4-BE49-F238E27FC236}">
                <a16:creationId xmlns:a16="http://schemas.microsoft.com/office/drawing/2014/main" id="{3CD97206-4DB4-BC25-1748-FA9C8F87E8AA}"/>
              </a:ext>
            </a:extLst>
          </p:cNvPr>
          <p:cNvSpPr txBox="1">
            <a:spLocks/>
          </p:cNvSpPr>
          <p:nvPr/>
        </p:nvSpPr>
        <p:spPr>
          <a:xfrm>
            <a:off x="203320" y="176952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</a:p>
        </p:txBody>
      </p:sp>
      <p:sp>
        <p:nvSpPr>
          <p:cNvPr id="45" name="Google Shape;238;p46">
            <a:extLst>
              <a:ext uri="{FF2B5EF4-FFF2-40B4-BE49-F238E27FC236}">
                <a16:creationId xmlns:a16="http://schemas.microsoft.com/office/drawing/2014/main" id="{76F20711-08A5-7CCA-2034-AEE537B343E7}"/>
              </a:ext>
            </a:extLst>
          </p:cNvPr>
          <p:cNvSpPr txBox="1">
            <a:spLocks/>
          </p:cNvSpPr>
          <p:nvPr/>
        </p:nvSpPr>
        <p:spPr>
          <a:xfrm>
            <a:off x="222071" y="2257504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89%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</p:txBody>
      </p:sp>
      <p:sp>
        <p:nvSpPr>
          <p:cNvPr id="63" name="Google Shape;2091;p62">
            <a:extLst>
              <a:ext uri="{FF2B5EF4-FFF2-40B4-BE49-F238E27FC236}">
                <a16:creationId xmlns:a16="http://schemas.microsoft.com/office/drawing/2014/main" id="{AEF57DDB-C7D1-CF73-2F33-E29DC4FABAA8}"/>
              </a:ext>
            </a:extLst>
          </p:cNvPr>
          <p:cNvSpPr txBox="1">
            <a:spLocks/>
          </p:cNvSpPr>
          <p:nvPr/>
        </p:nvSpPr>
        <p:spPr>
          <a:xfrm>
            <a:off x="376015" y="3044556"/>
            <a:ext cx="176715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Insights</a:t>
            </a:r>
          </a:p>
        </p:txBody>
      </p:sp>
      <p:cxnSp>
        <p:nvCxnSpPr>
          <p:cNvPr id="2048" name="Google Shape;2092;p62">
            <a:extLst>
              <a:ext uri="{FF2B5EF4-FFF2-40B4-BE49-F238E27FC236}">
                <a16:creationId xmlns:a16="http://schemas.microsoft.com/office/drawing/2014/main" id="{507F0D66-1F6E-F6F6-855D-3DE97201B424}"/>
              </a:ext>
            </a:extLst>
          </p:cNvPr>
          <p:cNvCxnSpPr>
            <a:cxnSpLocks/>
          </p:cNvCxnSpPr>
          <p:nvPr/>
        </p:nvCxnSpPr>
        <p:spPr>
          <a:xfrm>
            <a:off x="492004" y="3513867"/>
            <a:ext cx="123640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49" name="Google Shape;2090;p62">
            <a:extLst>
              <a:ext uri="{FF2B5EF4-FFF2-40B4-BE49-F238E27FC236}">
                <a16:creationId xmlns:a16="http://schemas.microsoft.com/office/drawing/2014/main" id="{D62D9D14-7CD1-42E2-8DB7-E9C0A019B5D7}"/>
              </a:ext>
            </a:extLst>
          </p:cNvPr>
          <p:cNvSpPr txBox="1">
            <a:spLocks/>
          </p:cNvSpPr>
          <p:nvPr/>
        </p:nvSpPr>
        <p:spPr>
          <a:xfrm>
            <a:off x="302181" y="3592956"/>
            <a:ext cx="8735122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Loyalty may not necessarily translate to higher interest in special events or promotions- based on analysis of customer behavior on Double 11 Day and the period in which Double 11 Day occurs.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Click-merchant ratio and frequent browsing with a single merchant were strong indicators of customer loyalty.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Merchants who offer a limited number of brands tended to have more loyal customers, indicating a preference for a focused selection of products from a trusted source.</a:t>
            </a:r>
          </a:p>
        </p:txBody>
      </p:sp>
      <p:sp>
        <p:nvSpPr>
          <p:cNvPr id="2060" name="Google Shape;244;p46">
            <a:extLst>
              <a:ext uri="{FF2B5EF4-FFF2-40B4-BE49-F238E27FC236}">
                <a16:creationId xmlns:a16="http://schemas.microsoft.com/office/drawing/2014/main" id="{1B91F8DE-4A17-C211-54CF-F3D27186CC0A}"/>
              </a:ext>
            </a:extLst>
          </p:cNvPr>
          <p:cNvSpPr/>
          <p:nvPr/>
        </p:nvSpPr>
        <p:spPr>
          <a:xfrm>
            <a:off x="4970457" y="1194832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52;p46">
            <a:extLst>
              <a:ext uri="{FF2B5EF4-FFF2-40B4-BE49-F238E27FC236}">
                <a16:creationId xmlns:a16="http://schemas.microsoft.com/office/drawing/2014/main" id="{88ADF372-6961-4121-308C-D6E6BA461B13}"/>
              </a:ext>
            </a:extLst>
          </p:cNvPr>
          <p:cNvGrpSpPr/>
          <p:nvPr/>
        </p:nvGrpSpPr>
        <p:grpSpPr>
          <a:xfrm>
            <a:off x="5091421" y="1323638"/>
            <a:ext cx="442673" cy="426992"/>
            <a:chOff x="1284212" y="1963766"/>
            <a:chExt cx="379489" cy="366046"/>
          </a:xfrm>
        </p:grpSpPr>
        <p:sp>
          <p:nvSpPr>
            <p:cNvPr id="2062" name="Google Shape;253;p46">
              <a:extLst>
                <a:ext uri="{FF2B5EF4-FFF2-40B4-BE49-F238E27FC236}">
                  <a16:creationId xmlns:a16="http://schemas.microsoft.com/office/drawing/2014/main" id="{82E58B6F-9FA1-17C8-7F4B-335D7AA0E988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54;p46">
              <a:extLst>
                <a:ext uri="{FF2B5EF4-FFF2-40B4-BE49-F238E27FC236}">
                  <a16:creationId xmlns:a16="http://schemas.microsoft.com/office/drawing/2014/main" id="{11766F0C-F9B2-42DB-0603-18AA1689CE02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" name="Google Shape;237;p46">
            <a:extLst>
              <a:ext uri="{FF2B5EF4-FFF2-40B4-BE49-F238E27FC236}">
                <a16:creationId xmlns:a16="http://schemas.microsoft.com/office/drawing/2014/main" id="{FCE43FCA-9B38-CCB1-A56C-A54E749771FD}"/>
              </a:ext>
            </a:extLst>
          </p:cNvPr>
          <p:cNvSpPr txBox="1">
            <a:spLocks/>
          </p:cNvSpPr>
          <p:nvPr/>
        </p:nvSpPr>
        <p:spPr>
          <a:xfrm>
            <a:off x="4270616" y="175063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CNN</a:t>
            </a:r>
          </a:p>
        </p:txBody>
      </p:sp>
      <p:cxnSp>
        <p:nvCxnSpPr>
          <p:cNvPr id="2065" name="Google Shape;241;p46">
            <a:extLst>
              <a:ext uri="{FF2B5EF4-FFF2-40B4-BE49-F238E27FC236}">
                <a16:creationId xmlns:a16="http://schemas.microsoft.com/office/drawing/2014/main" id="{621ADB0C-61DD-077A-EAE0-C44BD6543FBB}"/>
              </a:ext>
            </a:extLst>
          </p:cNvPr>
          <p:cNvCxnSpPr>
            <a:cxnSpLocks/>
          </p:cNvCxnSpPr>
          <p:nvPr/>
        </p:nvCxnSpPr>
        <p:spPr>
          <a:xfrm>
            <a:off x="4658874" y="2285715"/>
            <a:ext cx="14599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66" name="Google Shape;238;p46">
            <a:extLst>
              <a:ext uri="{FF2B5EF4-FFF2-40B4-BE49-F238E27FC236}">
                <a16:creationId xmlns:a16="http://schemas.microsoft.com/office/drawing/2014/main" id="{E4DBD00D-7D21-4A8E-3C00-2947A2561EDA}"/>
              </a:ext>
            </a:extLst>
          </p:cNvPr>
          <p:cNvSpPr txBox="1">
            <a:spLocks/>
          </p:cNvSpPr>
          <p:nvPr/>
        </p:nvSpPr>
        <p:spPr>
          <a:xfrm>
            <a:off x="4289367" y="222989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73%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</p:txBody>
      </p:sp>
      <p:sp>
        <p:nvSpPr>
          <p:cNvPr id="2067" name="Google Shape;315;p51">
            <a:extLst>
              <a:ext uri="{FF2B5EF4-FFF2-40B4-BE49-F238E27FC236}">
                <a16:creationId xmlns:a16="http://schemas.microsoft.com/office/drawing/2014/main" id="{C8B37144-2654-5907-2E86-88D3027002BB}"/>
              </a:ext>
            </a:extLst>
          </p:cNvPr>
          <p:cNvSpPr/>
          <p:nvPr/>
        </p:nvSpPr>
        <p:spPr>
          <a:xfrm>
            <a:off x="7064843" y="1196742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8" name="Google Shape;345;p51">
            <a:extLst>
              <a:ext uri="{FF2B5EF4-FFF2-40B4-BE49-F238E27FC236}">
                <a16:creationId xmlns:a16="http://schemas.microsoft.com/office/drawing/2014/main" id="{947A06CF-3430-8783-6950-89796F715D9F}"/>
              </a:ext>
            </a:extLst>
          </p:cNvPr>
          <p:cNvGrpSpPr/>
          <p:nvPr/>
        </p:nvGrpSpPr>
        <p:grpSpPr>
          <a:xfrm>
            <a:off x="7204933" y="1369501"/>
            <a:ext cx="449122" cy="383741"/>
            <a:chOff x="866243" y="2291587"/>
            <a:chExt cx="415546" cy="355053"/>
          </a:xfrm>
        </p:grpSpPr>
        <p:sp>
          <p:nvSpPr>
            <p:cNvPr id="2069" name="Google Shape;346;p51">
              <a:extLst>
                <a:ext uri="{FF2B5EF4-FFF2-40B4-BE49-F238E27FC236}">
                  <a16:creationId xmlns:a16="http://schemas.microsoft.com/office/drawing/2014/main" id="{0215D1C2-EB86-D1E9-4ECD-B76C69E4CD82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7;p51">
              <a:extLst>
                <a:ext uri="{FF2B5EF4-FFF2-40B4-BE49-F238E27FC236}">
                  <a16:creationId xmlns:a16="http://schemas.microsoft.com/office/drawing/2014/main" id="{DED711E4-D8C0-5347-B52F-41E14EB3666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8;p51">
              <a:extLst>
                <a:ext uri="{FF2B5EF4-FFF2-40B4-BE49-F238E27FC236}">
                  <a16:creationId xmlns:a16="http://schemas.microsoft.com/office/drawing/2014/main" id="{75DD8BD0-6374-F85D-C758-8E97ADADF054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9;p51">
              <a:extLst>
                <a:ext uri="{FF2B5EF4-FFF2-40B4-BE49-F238E27FC236}">
                  <a16:creationId xmlns:a16="http://schemas.microsoft.com/office/drawing/2014/main" id="{401AF51C-EDCC-78C9-DF82-BF434854DF10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50;p51">
              <a:extLst>
                <a:ext uri="{FF2B5EF4-FFF2-40B4-BE49-F238E27FC236}">
                  <a16:creationId xmlns:a16="http://schemas.microsoft.com/office/drawing/2014/main" id="{4C0A1B6E-46AD-C162-E630-A85BA8691C89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74" name="Google Shape;241;p46">
            <a:extLst>
              <a:ext uri="{FF2B5EF4-FFF2-40B4-BE49-F238E27FC236}">
                <a16:creationId xmlns:a16="http://schemas.microsoft.com/office/drawing/2014/main" id="{1B49347F-4913-13BD-1908-E6386652D7C1}"/>
              </a:ext>
            </a:extLst>
          </p:cNvPr>
          <p:cNvCxnSpPr>
            <a:cxnSpLocks/>
          </p:cNvCxnSpPr>
          <p:nvPr/>
        </p:nvCxnSpPr>
        <p:spPr>
          <a:xfrm>
            <a:off x="6733841" y="2285715"/>
            <a:ext cx="14599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5" name="Google Shape;237;p46">
            <a:extLst>
              <a:ext uri="{FF2B5EF4-FFF2-40B4-BE49-F238E27FC236}">
                <a16:creationId xmlns:a16="http://schemas.microsoft.com/office/drawing/2014/main" id="{F5EBD51A-7BD5-B152-8337-DB51DCA5EABD}"/>
              </a:ext>
            </a:extLst>
          </p:cNvPr>
          <p:cNvSpPr txBox="1">
            <a:spLocks/>
          </p:cNvSpPr>
          <p:nvPr/>
        </p:nvSpPr>
        <p:spPr>
          <a:xfrm>
            <a:off x="6697308" y="2008111"/>
            <a:ext cx="1459912" cy="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RNN</a:t>
            </a:r>
          </a:p>
        </p:txBody>
      </p:sp>
      <p:sp>
        <p:nvSpPr>
          <p:cNvPr id="2077" name="Google Shape;238;p46">
            <a:extLst>
              <a:ext uri="{FF2B5EF4-FFF2-40B4-BE49-F238E27FC236}">
                <a16:creationId xmlns:a16="http://schemas.microsoft.com/office/drawing/2014/main" id="{CF3BF54C-7C7D-8A2E-0ACC-0EC4F8E76AC5}"/>
              </a:ext>
            </a:extLst>
          </p:cNvPr>
          <p:cNvSpPr txBox="1">
            <a:spLocks/>
          </p:cNvSpPr>
          <p:nvPr/>
        </p:nvSpPr>
        <p:spPr>
          <a:xfrm>
            <a:off x="6356367" y="226115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84%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Montserrat ExtraBold" panose="000009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 !</a:t>
            </a:r>
            <a:endParaRPr sz="600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350988" y="935679"/>
            <a:ext cx="3633500" cy="47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168959" y="1643801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Introduction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Problem statement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Data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Data preprocessing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sz="1600">
              <a:latin typeface="Montserrat ExtraBold" panose="00000900000000000000" pitchFamily="2" charset="0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sz="1600">
              <a:latin typeface="Montserrat ExtraBold" panose="00000900000000000000" pitchFamily="2" charset="0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sz="1600">
              <a:latin typeface="Montserrat ExtraBold" panose="00000900000000000000" pitchFamily="2" charset="0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EDA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Feature engineering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Feature ranking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>
                <a:latin typeface="Montserrat ExtraBold" panose="00000900000000000000" pitchFamily="2" charset="0"/>
              </a:rPr>
              <a:t>Modeling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2713751" y="141248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779950" y="33058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9950" y="1098443"/>
            <a:ext cx="5389202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+mj-lt"/>
              <a:buAutoNum type="arabicPeriod"/>
            </a:pPr>
            <a:r>
              <a:rPr lang="en-IN" sz="1600" b="1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dataset includes information on promotional shopping events from an e-commerce platform.</a:t>
            </a:r>
            <a:endParaRPr lang="en-US" sz="16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+mj-lt"/>
              <a:buAutoNum type="arabicPeriod"/>
            </a:pPr>
            <a:r>
              <a:rPr lang="en-IN" sz="1600" b="1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task is to design a system that will increase the ROI </a:t>
            </a:r>
            <a:endParaRPr lang="en-US" sz="1600" b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indent="-320040">
              <a:lnSpc>
                <a:spcPct val="150000"/>
              </a:lnSpc>
            </a:pPr>
            <a:r>
              <a:rPr lang="en-IN" sz="1600" b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W</a:t>
            </a:r>
            <a:r>
              <a:rPr lang="en-IN" sz="1600" b="1" i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e need to predict the probability that the new buyers would purchase items from the same merchants again within six months,</a:t>
            </a:r>
            <a:r>
              <a:rPr lang="en-IN" sz="1600" b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6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b="1" i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reduce promotional costs, and</a:t>
            </a:r>
            <a:r>
              <a:rPr lang="en-IN" sz="1600" b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600" b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b="1" i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identify one-time buyers</a:t>
            </a:r>
            <a:r>
              <a:rPr lang="en-US" sz="1600" b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.</a:t>
            </a:r>
            <a:endParaRPr lang="en-US" sz="16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92088" y="889510"/>
            <a:ext cx="32227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9727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19118" y="367158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</a:rPr>
              <a:t>Need for Repeat Buyer Prediction </a:t>
            </a:r>
            <a:r>
              <a:rPr lang="en" sz="1600" dirty="0"/>
              <a:t>Model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19118" y="933850"/>
            <a:ext cx="6260930" cy="291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5478" indent="-285750">
              <a:buClr>
                <a:schemeClr val="accent1"/>
              </a:buClr>
            </a:pPr>
            <a:r>
              <a:rPr lang="en-US" sz="1600" b="1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Businesses constantly struggle to understand customer needs, loyalty, and behavior and have lot of customer’s activity data.</a:t>
            </a:r>
          </a:p>
          <a:p>
            <a:pPr marL="395478" indent="-285750">
              <a:buClr>
                <a:schemeClr val="accent1"/>
              </a:buClr>
            </a:pPr>
            <a:endParaRPr lang="en-US" sz="1600" b="1" i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5478" indent="-285750">
              <a:buClr>
                <a:schemeClr val="accent1"/>
              </a:buClr>
            </a:pPr>
            <a:r>
              <a:rPr lang="en-US" sz="1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often try to leverage this data for promotional sales or Loyalty program.</a:t>
            </a:r>
          </a:p>
          <a:p>
            <a:pPr marL="109728" indent="0">
              <a:buClr>
                <a:schemeClr val="accent1"/>
              </a:buClr>
              <a:buNone/>
            </a:pPr>
            <a:endParaRPr lang="en-US" sz="1600" b="1" i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5478" indent="-285750">
              <a:buClr>
                <a:schemeClr val="accent1"/>
              </a:buClr>
            </a:pPr>
            <a:r>
              <a:rPr lang="en-US" sz="1600" b="1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Unfortunately, many customer end up being as single-time buyers. </a:t>
            </a:r>
          </a:p>
          <a:p>
            <a:pPr marL="109728" indent="0">
              <a:buClr>
                <a:schemeClr val="accent1"/>
              </a:buClr>
              <a:buNone/>
            </a:pPr>
            <a:endParaRPr lang="en-US" sz="1600" b="1" i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5478" indent="-285750">
              <a:buClr>
                <a:schemeClr val="accent1"/>
              </a:buClr>
            </a:pPr>
            <a:r>
              <a:rPr lang="en-US" sz="1600" b="1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the business needs to identify loyal customers who have repeatedly bought items and tailor the deals based on their information to gain profits. 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1256" y="791974"/>
            <a:ext cx="42529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4019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8917E9-3926-86AA-7FFB-15219A829A7F}"/>
              </a:ext>
            </a:extLst>
          </p:cNvPr>
          <p:cNvSpPr txBox="1">
            <a:spLocks/>
          </p:cNvSpPr>
          <p:nvPr/>
        </p:nvSpPr>
        <p:spPr>
          <a:xfrm>
            <a:off x="477520" y="303530"/>
            <a:ext cx="2723895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8EA85C6-0990-327E-EFBC-FAFD069732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6624"/>
              </p:ext>
            </p:extLst>
          </p:nvPr>
        </p:nvGraphicFramePr>
        <p:xfrm>
          <a:off x="3530209" y="179832"/>
          <a:ext cx="5424380" cy="4728940"/>
        </p:xfrm>
        <a:graphic>
          <a:graphicData uri="http://schemas.openxmlformats.org/drawingml/2006/table">
            <a:tbl>
              <a:tblPr firstRow="1" firstCol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320147">
                  <a:extLst>
                    <a:ext uri="{9D8B030D-6E8A-4147-A177-3AD203B41FA5}">
                      <a16:colId xmlns:a16="http://schemas.microsoft.com/office/drawing/2014/main" val="3686436100"/>
                    </a:ext>
                  </a:extLst>
                </a:gridCol>
                <a:gridCol w="4104233">
                  <a:extLst>
                    <a:ext uri="{9D8B030D-6E8A-4147-A177-3AD203B41FA5}">
                      <a16:colId xmlns:a16="http://schemas.microsoft.com/office/drawing/2014/main" val="2949111389"/>
                    </a:ext>
                  </a:extLst>
                </a:gridCol>
              </a:tblGrid>
              <a:tr h="519056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Data Fields</a:t>
                      </a:r>
                      <a:endParaRPr lang="en-US" sz="1400" b="1" kern="100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Definition</a:t>
                      </a:r>
                      <a:endParaRPr lang="en-US" sz="1400" b="1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45517"/>
                  </a:ext>
                </a:extLst>
              </a:tr>
              <a:tr h="258754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b="1" kern="100" cap="none" spc="0" err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 unique id for the shopper.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78436"/>
                  </a:ext>
                </a:extLst>
              </a:tr>
              <a:tr h="551230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 err="1">
                          <a:solidFill>
                            <a:schemeClr val="bg1"/>
                          </a:solidFill>
                          <a:effectLst/>
                        </a:rPr>
                        <a:t>age_range</a:t>
                      </a:r>
                      <a:endParaRPr lang="en-US" sz="1000" b="1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User' s age range: 1 for &lt;18; 2 for [18,24]; 3 for [25,29]; 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 for [30,34]; 5 for [35,39]; 6 for [40,49]; 7 and 8 for &gt;= 50;</a:t>
                      </a:r>
                      <a:br>
                        <a:rPr lang="en-IN" sz="1000" kern="100" cap="none" spc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</a:b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 and NULL for unknown.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274574"/>
                  </a:ext>
                </a:extLst>
              </a:tr>
              <a:tr h="697468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>
                          <a:solidFill>
                            <a:schemeClr val="bg1"/>
                          </a:solidFill>
                          <a:effectLst/>
                        </a:rPr>
                        <a:t>gender</a:t>
                      </a:r>
                      <a:endParaRPr lang="en-US" sz="1000" b="1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User's gender: 0 for female, 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 for males, 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 and NULL for unknown.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427275"/>
                  </a:ext>
                </a:extLst>
              </a:tr>
              <a:tr h="258754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 err="1">
                          <a:solidFill>
                            <a:schemeClr val="bg1"/>
                          </a:solidFill>
                          <a:effectLst/>
                        </a:rPr>
                        <a:t>merchant_id</a:t>
                      </a:r>
                      <a:endParaRPr lang="en-US" sz="1000" b="1" kern="100" cap="none" spc="0" err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kern="100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 unique id for the merchant.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25884"/>
                  </a:ext>
                </a:extLst>
              </a:tr>
              <a:tr h="989945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>
                          <a:solidFill>
                            <a:schemeClr val="bg1"/>
                          </a:solidFill>
                          <a:effectLst/>
                        </a:rPr>
                        <a:t>(Target Variable)</a:t>
                      </a:r>
                      <a:endParaRPr lang="en-US" sz="1000" b="1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b="1" kern="100" cap="none" spc="0">
                          <a:solidFill>
                            <a:schemeClr val="bg1"/>
                          </a:solidFill>
                          <a:effectLst/>
                        </a:rPr>
                        <a:t>Label</a:t>
                      </a:r>
                      <a:endParaRPr lang="en-US" sz="1000" b="1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000" b="0" i="0" u="none" strike="noStrike" kern="100" cap="none" spc="0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It is an enumerated type {0, 1}, where 1 means repeat buyer, 0 is for non-repeat buyer. This field is empty for test data.</a:t>
                      </a:r>
                      <a:endParaRPr lang="en-US" sz="1000" kern="100" cap="none" spc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55496"/>
                  </a:ext>
                </a:extLst>
              </a:tr>
              <a:tr h="1137094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 cap="none" spc="0" err="1">
                          <a:solidFill>
                            <a:schemeClr val="bg1"/>
                          </a:solidFill>
                          <a:effectLst/>
                        </a:rPr>
                        <a:t>activity_log</a:t>
                      </a:r>
                      <a:endParaRPr lang="en-US" sz="1000" b="1" kern="100" cap="none" spc="0" err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61" marR="0" marT="15732" marB="117987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cap="none" spc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Set of interaction records between {</a:t>
                      </a:r>
                      <a:r>
                        <a:rPr lang="en-IN" sz="1000" kern="100" cap="none" spc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user_id</a:t>
                      </a:r>
                      <a:r>
                        <a:rPr lang="en-IN" sz="1000" kern="100" cap="none" spc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IN" sz="1000" kern="100" cap="none" spc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merchant_id</a:t>
                      </a:r>
                      <a:r>
                        <a:rPr lang="en-IN" sz="1000" kern="100" cap="none" spc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}, where each record is an action represented as ' </a:t>
                      </a:r>
                      <a:r>
                        <a:rPr lang="en-IN" sz="1000" kern="100" cap="none" spc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item_id:category_id:brand_id:time_stamp:action_type</a:t>
                      </a:r>
                      <a:r>
                        <a:rPr lang="en-IN" sz="1000" kern="100" cap="none" spc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' . ' #' is used to separate two </a:t>
                      </a:r>
                      <a:r>
                        <a:rPr lang="en-IN" sz="1000" kern="100" cap="none" spc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neighboring</a:t>
                      </a:r>
                      <a:r>
                        <a:rPr lang="en-IN" sz="1000" kern="100" cap="none" spc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elements. Records are not sorted in any particular order.</a:t>
                      </a:r>
                      <a:endParaRPr lang="en-US" sz="1000" kern="100" cap="none" spc="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marL="45720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IN" sz="1000" kern="100" cap="none" spc="0" dirty="0">
                          <a:solidFill>
                            <a:srgbClr val="FFFFFF"/>
                          </a:solidFill>
                          <a:effectLst/>
                        </a:rPr>
                      </a:br>
                      <a:endParaRPr lang="en-US" sz="1000" kern="100" cap="none" spc="0" dirty="0">
                        <a:solidFill>
                          <a:srgbClr val="FFFFFF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55061" marR="0" marT="15732" marB="11798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874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4EBEAAE-FE59-C892-7431-FDBC7E59ACEB}"/>
              </a:ext>
            </a:extLst>
          </p:cNvPr>
          <p:cNvSpPr txBox="1">
            <a:spLocks/>
          </p:cNvSpPr>
          <p:nvPr/>
        </p:nvSpPr>
        <p:spPr>
          <a:xfrm>
            <a:off x="152967" y="812279"/>
            <a:ext cx="3267722" cy="34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14350" indent="-514350" algn="l">
              <a:lnSpc>
                <a:spcPct val="220000"/>
              </a:lnSpc>
              <a:buFont typeface="+mj-lt"/>
              <a:buAutoNum type="arabicPeriod"/>
            </a:pP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The Given Data  consists of user activity over the e-commerce platform for the last six months.</a:t>
            </a:r>
          </a:p>
          <a:p>
            <a:pPr marL="514350" indent="-514350" algn="l">
              <a:lnSpc>
                <a:spcPct val="220000"/>
              </a:lnSpc>
              <a:buFont typeface="+mj-lt"/>
              <a:buAutoNum type="arabicPeriod"/>
            </a:pP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We used a subset of this data which consisted of 150 item-ids.</a:t>
            </a:r>
          </a:p>
          <a:p>
            <a:pPr marL="514350" indent="-514350" algn="l">
              <a:lnSpc>
                <a:spcPct val="220000"/>
              </a:lnSpc>
              <a:buAutoNum type="arabicPeriod"/>
            </a:pP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The Label is our Target Variable.</a:t>
            </a:r>
            <a:endParaRPr lang="en-US" sz="1400" dirty="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8917E9-3926-86AA-7FFB-15219A829A7F}"/>
              </a:ext>
            </a:extLst>
          </p:cNvPr>
          <p:cNvSpPr txBox="1">
            <a:spLocks/>
          </p:cNvSpPr>
          <p:nvPr/>
        </p:nvSpPr>
        <p:spPr>
          <a:xfrm>
            <a:off x="1427356" y="102805"/>
            <a:ext cx="6289287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Data Pre-Processing</a:t>
            </a:r>
          </a:p>
          <a:p>
            <a:pPr>
              <a:lnSpc>
                <a:spcPct val="170000"/>
              </a:lnSpc>
            </a:pPr>
            <a:r>
              <a:rPr lang="en-US" sz="1600">
                <a:solidFill>
                  <a:schemeClr val="accent4">
                    <a:lumMod val="75000"/>
                  </a:schemeClr>
                </a:solidFill>
              </a:rPr>
              <a:t>and the steps we followed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EB4D16-586B-DA40-BF52-5F470A1A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21" y="1062927"/>
            <a:ext cx="4795124" cy="292177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97EC308-FAB5-9272-4EE1-785182A5CFE4}"/>
              </a:ext>
            </a:extLst>
          </p:cNvPr>
          <p:cNvSpPr txBox="1">
            <a:spLocks/>
          </p:cNvSpPr>
          <p:nvPr/>
        </p:nvSpPr>
        <p:spPr>
          <a:xfrm>
            <a:off x="52038" y="801306"/>
            <a:ext cx="3895493" cy="330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Replaced null and unknown values with their respective numeric encoding.</a:t>
            </a:r>
            <a:endParaRPr lang="en-US">
              <a:solidFill>
                <a:schemeClr val="bg1"/>
              </a:solidFill>
              <a:latin typeface="Calibri"/>
              <a:cs typeface="Calibri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Split the </a:t>
            </a:r>
            <a:r>
              <a:rPr lang="en-US" b="1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activity_log</a:t>
            </a:r>
            <a:r>
              <a:rPr lang="en-US" b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column at every occurrence of the "#" symbol.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Separated the features encoded in the </a:t>
            </a:r>
            <a:r>
              <a:rPr lang="en-US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activity_log</a:t>
            </a: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 by the ":" symbol.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Filtered the data based on the </a:t>
            </a:r>
            <a:r>
              <a:rPr lang="en-US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item_id</a:t>
            </a: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 values (</a:t>
            </a:r>
            <a:r>
              <a:rPr lang="en-US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item_id</a:t>
            </a:r>
            <a:r>
              <a:rPr lang="en-US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: 801-960).</a:t>
            </a:r>
          </a:p>
          <a:p>
            <a:pPr marL="114300" indent="0" algn="l">
              <a:lnSpc>
                <a:spcPct val="110000"/>
              </a:lnSpc>
            </a:pP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5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388373" y="252625"/>
            <a:ext cx="451072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 (EDA)</a:t>
            </a:r>
            <a:endParaRPr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498376" y="1449664"/>
            <a:ext cx="4207439" cy="3174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latin typeface="Calibri"/>
              </a:rPr>
              <a:t>Explored gender distribution of data by age groups and found </a:t>
            </a:r>
            <a:r>
              <a:rPr lang="en-US" b="1">
                <a:latin typeface="Calibri"/>
              </a:rPr>
              <a:t>most females belonged to age group three</a:t>
            </a:r>
            <a:r>
              <a:rPr lang="en-US">
                <a:latin typeface="Calibri"/>
              </a:rPr>
              <a:t>. Added to that, we found age groups three, four, and five have almost equal numbers of unknown observations.</a:t>
            </a:r>
            <a:endParaRPr lang="en-US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>
                <a:latin typeface="Calibri"/>
              </a:rPr>
              <a:t>Created a correlation plot to perform data statistics.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498376" y="1194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C0A46D0-BC4D-C499-BE73-62A58DFC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369" y="89072"/>
            <a:ext cx="3518254" cy="2404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9620E-E3A6-8409-C43B-C9C74D4F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369" y="2649731"/>
            <a:ext cx="3518255" cy="2404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E8B38E-C748-CAF7-F636-CEB0523A890E}"/>
              </a:ext>
            </a:extLst>
          </p:cNvPr>
          <p:cNvSpPr/>
          <p:nvPr/>
        </p:nvSpPr>
        <p:spPr>
          <a:xfrm>
            <a:off x="5488472" y="183200"/>
            <a:ext cx="7413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Fig: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49B6F-50E3-4070-6B1A-A3DDECE7D256}"/>
              </a:ext>
            </a:extLst>
          </p:cNvPr>
          <p:cNvSpPr/>
          <p:nvPr/>
        </p:nvSpPr>
        <p:spPr>
          <a:xfrm>
            <a:off x="5117801" y="4689698"/>
            <a:ext cx="7413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Fig: 2</a:t>
            </a:r>
          </a:p>
        </p:txBody>
      </p:sp>
    </p:spTree>
    <p:extLst>
      <p:ext uri="{BB962C8B-B14F-4D97-AF65-F5344CB8AC3E}">
        <p14:creationId xmlns:p14="http://schemas.microsoft.com/office/powerpoint/2010/main" val="102967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388373" y="252625"/>
            <a:ext cx="451072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 (EDA)</a:t>
            </a:r>
            <a:endParaRPr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199901" y="3404844"/>
            <a:ext cx="6067083" cy="148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dirty="0"/>
              <a:t>Observed that most sales happened on promotion days and visualized how brands, users, and items worked together.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dirty="0"/>
              <a:t>Plotted the popularity of items among users.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dirty="0"/>
              <a:t>Categorized overall activity by gender using pie charts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498376" y="1194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7EC24F-94B2-450F-03A7-BE47ADD5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3" y="1394245"/>
            <a:ext cx="2343266" cy="1745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FC64C-07C6-8154-1AAA-3F23F575F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021" y="1393578"/>
            <a:ext cx="2339517" cy="1754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02D47-7402-C7A7-BFDA-E6CE9C4BC371}"/>
              </a:ext>
            </a:extLst>
          </p:cNvPr>
          <p:cNvSpPr/>
          <p:nvPr/>
        </p:nvSpPr>
        <p:spPr>
          <a:xfrm>
            <a:off x="786178" y="1367389"/>
            <a:ext cx="7413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Fig: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81FF4-B9C6-4EB1-D2B9-326CDBFC7D24}"/>
              </a:ext>
            </a:extLst>
          </p:cNvPr>
          <p:cNvSpPr/>
          <p:nvPr/>
        </p:nvSpPr>
        <p:spPr>
          <a:xfrm>
            <a:off x="3893989" y="1366290"/>
            <a:ext cx="7413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Fig: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4BCFB-6EFA-2A76-3FB4-294C368F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29" y="1366290"/>
            <a:ext cx="2430617" cy="1833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3C574-D0C6-B9DE-1679-A6A2B43D01AD}"/>
              </a:ext>
            </a:extLst>
          </p:cNvPr>
          <p:cNvSpPr txBox="1"/>
          <p:nvPr/>
        </p:nvSpPr>
        <p:spPr>
          <a:xfrm>
            <a:off x="7389624" y="3200065"/>
            <a:ext cx="773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67CA2-8759-2B5F-E60E-1E6395C395FD}"/>
              </a:ext>
            </a:extLst>
          </p:cNvPr>
          <p:cNvSpPr txBox="1"/>
          <p:nvPr/>
        </p:nvSpPr>
        <p:spPr>
          <a:xfrm>
            <a:off x="1330904" y="3166835"/>
            <a:ext cx="935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84128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34298" y="223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34823" y="748559"/>
            <a:ext cx="33748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BE81-00D7-4FA2-A02D-8D25B303BA2E}"/>
              </a:ext>
            </a:extLst>
          </p:cNvPr>
          <p:cNvSpPr txBox="1">
            <a:spLocks/>
          </p:cNvSpPr>
          <p:nvPr/>
        </p:nvSpPr>
        <p:spPr>
          <a:xfrm>
            <a:off x="234298" y="827539"/>
            <a:ext cx="6820707" cy="399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US">
                <a:latin typeface="Calibri"/>
                <a:cs typeface="Times New Roman"/>
              </a:rPr>
              <a:t>We used the Processed dataset to engineer a total of 153 features based on the basic user-merchant logic. </a:t>
            </a:r>
            <a:endParaRPr lang="en-US"/>
          </a:p>
          <a:p>
            <a:pPr marL="285750" indent="-285750"/>
            <a:endParaRPr lang="en-US">
              <a:latin typeface="Calibri"/>
              <a:cs typeface="Times New Roman"/>
            </a:endParaRPr>
          </a:p>
          <a:p>
            <a:pPr marL="285750" indent="-285750"/>
            <a:r>
              <a:rPr lang="en-US">
                <a:latin typeface="Calibri"/>
                <a:cs typeface="Times New Roman"/>
              </a:rPr>
              <a:t>The features can be classified into various categories such as </a:t>
            </a:r>
            <a:endParaRPr lang="en-US">
              <a:cs typeface="Times New Roman"/>
            </a:endParaRPr>
          </a:p>
          <a:p>
            <a:pPr lvl="1"/>
            <a:r>
              <a:rPr lang="en-US">
                <a:latin typeface="Calibri"/>
                <a:cs typeface="Times New Roman"/>
              </a:rPr>
              <a:t>time-related features, </a:t>
            </a:r>
            <a:endParaRPr lang="en-US">
              <a:cs typeface="Times New Roman"/>
            </a:endParaRPr>
          </a:p>
          <a:p>
            <a:pPr lvl="1"/>
            <a:r>
              <a:rPr lang="en-US">
                <a:latin typeface="Calibri"/>
                <a:cs typeface="Times New Roman"/>
              </a:rPr>
              <a:t>count features, </a:t>
            </a:r>
            <a:endParaRPr lang="en-US">
              <a:cs typeface="Times New Roman"/>
            </a:endParaRPr>
          </a:p>
          <a:p>
            <a:pPr lvl="1"/>
            <a:r>
              <a:rPr lang="en-US">
                <a:latin typeface="Calibri"/>
                <a:cs typeface="Times New Roman"/>
              </a:rPr>
              <a:t>action count features, </a:t>
            </a:r>
            <a:endParaRPr lang="en-US">
              <a:cs typeface="Times New Roman"/>
            </a:endParaRPr>
          </a:p>
          <a:p>
            <a:pPr lvl="1"/>
            <a:r>
              <a:rPr lang="en-US">
                <a:latin typeface="Calibri"/>
                <a:cs typeface="Times New Roman"/>
              </a:rPr>
              <a:t>ratio of actions features, </a:t>
            </a:r>
            <a:endParaRPr lang="en-US">
              <a:cs typeface="Times New Roman"/>
            </a:endParaRPr>
          </a:p>
          <a:p>
            <a:pPr lvl="1"/>
            <a:r>
              <a:rPr lang="en-US">
                <a:latin typeface="Calibri"/>
                <a:cs typeface="Times New Roman"/>
              </a:rPr>
              <a:t>monthly features and double 11 Features.</a:t>
            </a:r>
            <a:endParaRPr lang="en-US"/>
          </a:p>
          <a:p>
            <a:pPr marL="0" indent="0">
              <a:buNone/>
            </a:pP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Calibri"/>
              <a:cs typeface="Times New Roman" panose="02020603050405020304" pitchFamily="18" charset="0"/>
            </a:endParaRPr>
          </a:p>
          <a:p>
            <a:pPr marL="285750" indent="-285750"/>
            <a:endParaRPr lang="en-US">
              <a:latin typeface="Calibri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1025</Words>
  <Application>Microsoft Macintosh PowerPoint</Application>
  <PresentationFormat>On-screen Show (16:9)</PresentationFormat>
  <Paragraphs>138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Franklin Gothic Book</vt:lpstr>
      <vt:lpstr>Montserrat Medium</vt:lpstr>
      <vt:lpstr>Montserrat ExtraBold</vt:lpstr>
      <vt:lpstr>Montserrat</vt:lpstr>
      <vt:lpstr>Arial</vt:lpstr>
      <vt:lpstr>Times New Roman</vt:lpstr>
      <vt:lpstr>Calibri</vt:lpstr>
      <vt:lpstr>Futuristic Background by Slidesgo</vt:lpstr>
      <vt:lpstr>Repeat Buyer Prediction</vt:lpstr>
      <vt:lpstr>TABLE OF CONTENT</vt:lpstr>
      <vt:lpstr>Problem Statement</vt:lpstr>
      <vt:lpstr>Need for Repeat Buyer Prediction Model</vt:lpstr>
      <vt:lpstr>PowerPoint Presentation</vt:lpstr>
      <vt:lpstr>PowerPoint Presentation</vt:lpstr>
      <vt:lpstr>Exploratory Data Analysis (EDA)</vt:lpstr>
      <vt:lpstr>Exploratory Data Analysis (EDA)</vt:lpstr>
      <vt:lpstr>Feature Engineering</vt:lpstr>
      <vt:lpstr>Feature Ranking</vt:lpstr>
      <vt:lpstr>Results Of Feature Ranking</vt:lpstr>
      <vt:lpstr>Strategies and Methodologies used</vt:lpstr>
      <vt:lpstr>1. Baseline Model (Random Forest)</vt:lpstr>
      <vt:lpstr>2. Bayes Classifier</vt:lpstr>
      <vt:lpstr>3. Convolutional Neural Networks</vt:lpstr>
      <vt:lpstr>3. Recurrent Neural Networks</vt:lpstr>
      <vt:lpstr>CNN and RNN Accuracies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Business</dc:title>
  <dc:creator>Prayag Padwal</dc:creator>
  <cp:lastModifiedBy>Sanket Dave</cp:lastModifiedBy>
  <cp:revision>15</cp:revision>
  <dcterms:modified xsi:type="dcterms:W3CDTF">2023-12-07T08:38:35Z</dcterms:modified>
</cp:coreProperties>
</file>